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entation.xml" ContentType="application/vnd.openxmlformats-officedocument.presentationml.presentation.main+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357" r:id="rId3"/>
    <p:sldId id="327" r:id="rId4"/>
    <p:sldId id="328" r:id="rId5"/>
    <p:sldId id="329" r:id="rId6"/>
    <p:sldId id="330" r:id="rId7"/>
    <p:sldId id="301" r:id="rId8"/>
    <p:sldId id="331" r:id="rId9"/>
    <p:sldId id="336" r:id="rId10"/>
    <p:sldId id="337" r:id="rId11"/>
    <p:sldId id="349" r:id="rId12"/>
    <p:sldId id="350" r:id="rId13"/>
    <p:sldId id="351" r:id="rId14"/>
    <p:sldId id="353" r:id="rId15"/>
    <p:sldId id="347" r:id="rId16"/>
    <p:sldId id="332" r:id="rId17"/>
    <p:sldId id="333" r:id="rId18"/>
    <p:sldId id="334" r:id="rId19"/>
    <p:sldId id="335" r:id="rId20"/>
    <p:sldId id="338" r:id="rId21"/>
    <p:sldId id="339" r:id="rId22"/>
    <p:sldId id="341" r:id="rId23"/>
    <p:sldId id="340" r:id="rId24"/>
    <p:sldId id="342" r:id="rId25"/>
    <p:sldId id="343" r:id="rId26"/>
    <p:sldId id="344" r:id="rId27"/>
    <p:sldId id="345" r:id="rId28"/>
    <p:sldId id="346" r:id="rId29"/>
    <p:sldId id="354" r:id="rId30"/>
    <p:sldId id="355" r:id="rId31"/>
    <p:sldId id="356" r:id="rId32"/>
    <p:sldId id="35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31"/>
    <p:restoredTop sz="94645"/>
  </p:normalViewPr>
  <p:slideViewPr>
    <p:cSldViewPr snapToGrid="0" snapToObjects="1">
      <p:cViewPr varScale="1">
        <p:scale>
          <a:sx n="111" d="100"/>
          <a:sy n="111" d="100"/>
        </p:scale>
        <p:origin x="7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6A635C-1A92-BE47-B167-D8BAF36E5A4F}" type="datetimeFigureOut">
              <a:rPr lang="en-US" smtClean="0"/>
              <a:t>12/10/20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3C4AFE-56E6-2A4B-8E9D-799D8D22530E}" type="slidenum">
              <a:rPr lang="en-US" smtClean="0"/>
              <a:t>‹#›</a:t>
            </a:fld>
            <a:endParaRPr lang="en-US"/>
          </a:p>
        </p:txBody>
      </p:sp>
    </p:spTree>
    <p:extLst>
      <p:ext uri="{BB962C8B-B14F-4D97-AF65-F5344CB8AC3E}">
        <p14:creationId xmlns:p14="http://schemas.microsoft.com/office/powerpoint/2010/main" val="2608968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5B508F-603D-473F-97A2-322FF7DEA6FD}" type="slidenum">
              <a:rPr lang="en-US" smtClean="0"/>
              <a:t>7</a:t>
            </a:fld>
            <a:endParaRPr lang="en-US"/>
          </a:p>
        </p:txBody>
      </p:sp>
    </p:spTree>
    <p:extLst>
      <p:ext uri="{BB962C8B-B14F-4D97-AF65-F5344CB8AC3E}">
        <p14:creationId xmlns:p14="http://schemas.microsoft.com/office/powerpoint/2010/main" val="2017570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3C4AFE-56E6-2A4B-8E9D-799D8D22530E}" type="slidenum">
              <a:rPr lang="en-US" smtClean="0"/>
              <a:t>13</a:t>
            </a:fld>
            <a:endParaRPr lang="en-US"/>
          </a:p>
        </p:txBody>
      </p:sp>
    </p:spTree>
    <p:extLst>
      <p:ext uri="{BB962C8B-B14F-4D97-AF65-F5344CB8AC3E}">
        <p14:creationId xmlns:p14="http://schemas.microsoft.com/office/powerpoint/2010/main" val="2267884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3C4AFE-56E6-2A4B-8E9D-799D8D22530E}" type="slidenum">
              <a:rPr lang="en-US" smtClean="0"/>
              <a:t>14</a:t>
            </a:fld>
            <a:endParaRPr lang="en-US"/>
          </a:p>
        </p:txBody>
      </p:sp>
    </p:spTree>
    <p:extLst>
      <p:ext uri="{BB962C8B-B14F-4D97-AF65-F5344CB8AC3E}">
        <p14:creationId xmlns:p14="http://schemas.microsoft.com/office/powerpoint/2010/main" val="3962356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3C4AFE-56E6-2A4B-8E9D-799D8D22530E}" type="slidenum">
              <a:rPr lang="en-US" smtClean="0"/>
              <a:t>31</a:t>
            </a:fld>
            <a:endParaRPr lang="en-US"/>
          </a:p>
        </p:txBody>
      </p:sp>
    </p:spTree>
    <p:extLst>
      <p:ext uri="{BB962C8B-B14F-4D97-AF65-F5344CB8AC3E}">
        <p14:creationId xmlns:p14="http://schemas.microsoft.com/office/powerpoint/2010/main" val="2977717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6FA56-3C53-864B-BD0D-0139C5A8BD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BA17A4-4BCF-6F45-B3DD-3A327CF681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1F7D7F-F7E8-EA45-84B5-002821DAFF84}"/>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5" name="Footer Placeholder 4">
            <a:extLst>
              <a:ext uri="{FF2B5EF4-FFF2-40B4-BE49-F238E27FC236}">
                <a16:creationId xmlns:a16="http://schemas.microsoft.com/office/drawing/2014/main" id="{16449015-7A1B-3340-BE64-BF3AA6AC67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2B961F-BC63-854F-83F5-400FF2C70D91}"/>
              </a:ext>
            </a:extLst>
          </p:cNvPr>
          <p:cNvSpPr>
            <a:spLocks noGrp="1"/>
          </p:cNvSpPr>
          <p:nvPr>
            <p:ph type="sldNum" sz="quarter" idx="12"/>
          </p:nvPr>
        </p:nvSpPr>
        <p:spPr/>
        <p:txBody>
          <a:bodyPr/>
          <a:lstStyle/>
          <a:p>
            <a:fld id="{B2E5CF5D-0B3F-D344-AFDA-105EE9FBABB5}"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BF98DACC-D887-934E-A992-487952E7465D}"/>
              </a:ext>
            </a:extLst>
          </p:cNvPr>
          <p:cNvPicPr>
            <a:picLocks noChangeAspect="1"/>
          </p:cNvPicPr>
          <p:nvPr userDrawn="1"/>
        </p:nvPicPr>
        <p:blipFill>
          <a:blip r:embed="rId2">
            <a:alphaModFix amt="59000"/>
          </a:blip>
          <a:stretch>
            <a:fillRect/>
          </a:stretch>
        </p:blipFill>
        <p:spPr>
          <a:xfrm>
            <a:off x="116541" y="5628617"/>
            <a:ext cx="3137647" cy="1126662"/>
          </a:xfrm>
          <a:prstGeom prst="rect">
            <a:avLst/>
          </a:prstGeom>
        </p:spPr>
      </p:pic>
    </p:spTree>
    <p:extLst>
      <p:ext uri="{BB962C8B-B14F-4D97-AF65-F5344CB8AC3E}">
        <p14:creationId xmlns:p14="http://schemas.microsoft.com/office/powerpoint/2010/main" val="1114186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0B34-130D-6840-A27C-E4CC1889F47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5836F33-CD3B-9240-BBB3-B1B8D37EA3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A3FD70-E63A-1140-A6E1-DE8220943CFE}"/>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5" name="Footer Placeholder 4">
            <a:extLst>
              <a:ext uri="{FF2B5EF4-FFF2-40B4-BE49-F238E27FC236}">
                <a16:creationId xmlns:a16="http://schemas.microsoft.com/office/drawing/2014/main" id="{5DAD9A46-CB38-EE44-B1A8-2B0B287B6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34263C-C788-3B4C-8BE7-AB07136354E6}"/>
              </a:ext>
            </a:extLst>
          </p:cNvPr>
          <p:cNvSpPr>
            <a:spLocks noGrp="1"/>
          </p:cNvSpPr>
          <p:nvPr>
            <p:ph type="sldNum" sz="quarter" idx="12"/>
          </p:nvPr>
        </p:nvSpPr>
        <p:spPr/>
        <p:txBody>
          <a:bodyPr/>
          <a:lstStyle/>
          <a:p>
            <a:fld id="{B2E5CF5D-0B3F-D344-AFDA-105EE9FBABB5}" type="slidenum">
              <a:rPr lang="en-US" smtClean="0"/>
              <a:t>‹#›</a:t>
            </a:fld>
            <a:endParaRPr lang="en-US"/>
          </a:p>
        </p:txBody>
      </p:sp>
      <p:pic>
        <p:nvPicPr>
          <p:cNvPr id="8" name="Picture 7" descr="A picture containing text&#10;&#10;Description automatically generated">
            <a:extLst>
              <a:ext uri="{FF2B5EF4-FFF2-40B4-BE49-F238E27FC236}">
                <a16:creationId xmlns:a16="http://schemas.microsoft.com/office/drawing/2014/main" id="{5EC2CD0A-01EB-5846-86D5-080E19AD6393}"/>
              </a:ext>
            </a:extLst>
          </p:cNvPr>
          <p:cNvPicPr>
            <a:picLocks noChangeAspect="1"/>
          </p:cNvPicPr>
          <p:nvPr userDrawn="1"/>
        </p:nvPicPr>
        <p:blipFill>
          <a:blip r:embed="rId2">
            <a:alphaModFix amt="59000"/>
          </a:blip>
          <a:stretch>
            <a:fillRect/>
          </a:stretch>
        </p:blipFill>
        <p:spPr>
          <a:xfrm>
            <a:off x="116541" y="5628617"/>
            <a:ext cx="3137647" cy="1126662"/>
          </a:xfrm>
          <a:prstGeom prst="rect">
            <a:avLst/>
          </a:prstGeom>
        </p:spPr>
      </p:pic>
    </p:spTree>
    <p:extLst>
      <p:ext uri="{BB962C8B-B14F-4D97-AF65-F5344CB8AC3E}">
        <p14:creationId xmlns:p14="http://schemas.microsoft.com/office/powerpoint/2010/main" val="1172240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D4123-5207-0E48-982A-6F284B119C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AE642C-9D3C-5440-A870-AA702E59CA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4091C6-04AE-2A45-BEC5-AB5A9D3EDB82}"/>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5" name="Footer Placeholder 4">
            <a:extLst>
              <a:ext uri="{FF2B5EF4-FFF2-40B4-BE49-F238E27FC236}">
                <a16:creationId xmlns:a16="http://schemas.microsoft.com/office/drawing/2014/main" id="{80F04CC5-F837-2041-825D-4C569BB42F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DF7B67-AE19-F742-BC2C-705332B71857}"/>
              </a:ext>
            </a:extLst>
          </p:cNvPr>
          <p:cNvSpPr>
            <a:spLocks noGrp="1"/>
          </p:cNvSpPr>
          <p:nvPr>
            <p:ph type="sldNum" sz="quarter" idx="12"/>
          </p:nvPr>
        </p:nvSpPr>
        <p:spPr/>
        <p:txBody>
          <a:bodyPr/>
          <a:lstStyle/>
          <a:p>
            <a:fld id="{B2E5CF5D-0B3F-D344-AFDA-105EE9FBABB5}" type="slidenum">
              <a:rPr lang="en-US" smtClean="0"/>
              <a:t>‹#›</a:t>
            </a:fld>
            <a:endParaRPr lang="en-US"/>
          </a:p>
        </p:txBody>
      </p:sp>
      <p:pic>
        <p:nvPicPr>
          <p:cNvPr id="8" name="Picture 7" descr="A picture containing text&#10;&#10;Description automatically generated">
            <a:extLst>
              <a:ext uri="{FF2B5EF4-FFF2-40B4-BE49-F238E27FC236}">
                <a16:creationId xmlns:a16="http://schemas.microsoft.com/office/drawing/2014/main" id="{A1815DD4-0DBC-124A-89C6-D597B3289B14}"/>
              </a:ext>
            </a:extLst>
          </p:cNvPr>
          <p:cNvPicPr>
            <a:picLocks noChangeAspect="1"/>
          </p:cNvPicPr>
          <p:nvPr userDrawn="1"/>
        </p:nvPicPr>
        <p:blipFill>
          <a:blip r:embed="rId2">
            <a:alphaModFix amt="59000"/>
          </a:blip>
          <a:stretch>
            <a:fillRect/>
          </a:stretch>
        </p:blipFill>
        <p:spPr>
          <a:xfrm>
            <a:off x="116541" y="5628617"/>
            <a:ext cx="3137647" cy="1126662"/>
          </a:xfrm>
          <a:prstGeom prst="rect">
            <a:avLst/>
          </a:prstGeom>
        </p:spPr>
      </p:pic>
    </p:spTree>
    <p:extLst>
      <p:ext uri="{BB962C8B-B14F-4D97-AF65-F5344CB8AC3E}">
        <p14:creationId xmlns:p14="http://schemas.microsoft.com/office/powerpoint/2010/main" val="361587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DCDB2-76A4-7249-8251-806C00B89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16FFDE-5323-6145-8EC9-7945D09D33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0F0575-0949-174A-A5BF-FBFD0CBFB1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931AC1-F45D-D74D-9F5F-23F8A226EBB8}"/>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6" name="Footer Placeholder 5">
            <a:extLst>
              <a:ext uri="{FF2B5EF4-FFF2-40B4-BE49-F238E27FC236}">
                <a16:creationId xmlns:a16="http://schemas.microsoft.com/office/drawing/2014/main" id="{08BDC9FE-7D34-0C4B-A542-994EA77FB0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84EB36-1DCB-014F-B649-5CD78BFD1C8F}"/>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1726281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B3F9-0E29-C949-8731-BB8BAF0B19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8286BE-477A-3B4F-9838-7D82FA7EA6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86D9D2-D79B-1245-A0DD-34AE5BC0EB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93C4B3-E163-AB44-B683-E4F52B54F8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47071C-E14A-1A4A-A948-76ADF7594C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347BCB-EC8E-E648-A8D0-25BD908BD252}"/>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8" name="Footer Placeholder 7">
            <a:extLst>
              <a:ext uri="{FF2B5EF4-FFF2-40B4-BE49-F238E27FC236}">
                <a16:creationId xmlns:a16="http://schemas.microsoft.com/office/drawing/2014/main" id="{24A88CCD-1609-974E-9C7A-9D58DBDF48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757DBC-5303-3B47-98EB-A5D383F77B10}"/>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32290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3E68C-8113-614D-B920-D4C13F404F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326940-DAD9-1D45-9A6B-EA590C5ABF3B}"/>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4" name="Footer Placeholder 3">
            <a:extLst>
              <a:ext uri="{FF2B5EF4-FFF2-40B4-BE49-F238E27FC236}">
                <a16:creationId xmlns:a16="http://schemas.microsoft.com/office/drawing/2014/main" id="{4EE361AC-8B25-FD4D-B333-4EF30E374D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47D825-10F3-2C43-811E-14192E3B28E7}"/>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4043979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33B179-2708-AE4E-AD1D-F46AAE68B6C0}"/>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3" name="Footer Placeholder 2">
            <a:extLst>
              <a:ext uri="{FF2B5EF4-FFF2-40B4-BE49-F238E27FC236}">
                <a16:creationId xmlns:a16="http://schemas.microsoft.com/office/drawing/2014/main" id="{1C411545-F15B-8C43-9E30-35FFA556F7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ADA4D2-C08E-374E-9127-25E93E65EF5E}"/>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1039259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0433-9361-784A-9597-F1241A4E59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BA722F-FE0C-5D4C-99B5-239C5EAC60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0E9667-B535-5D45-9D0F-2D18D3E3F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DCE8F6-CF80-6343-A1C3-931B3B4C3A7A}"/>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6" name="Footer Placeholder 5">
            <a:extLst>
              <a:ext uri="{FF2B5EF4-FFF2-40B4-BE49-F238E27FC236}">
                <a16:creationId xmlns:a16="http://schemas.microsoft.com/office/drawing/2014/main" id="{BFF0F4D5-AE84-674B-B36E-63DC2A9F08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66CE40-7F82-8740-97E2-956C4BACB06D}"/>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2501829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A846-1B96-D84E-B8FF-404081956B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279AEE-67E6-A240-B389-1DCDA87544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BFF09C-96A7-1A42-BBEE-0B12511319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61AC0B-57F5-3848-B20A-52F10FF13C72}"/>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6" name="Footer Placeholder 5">
            <a:extLst>
              <a:ext uri="{FF2B5EF4-FFF2-40B4-BE49-F238E27FC236}">
                <a16:creationId xmlns:a16="http://schemas.microsoft.com/office/drawing/2014/main" id="{581436A5-0400-234D-AE59-8B359C35B8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B51DA7-E50E-A749-B27F-68BAB2A72702}"/>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1240268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7185-D73D-784D-A994-EF059B18B8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87DD14-CF5B-4D48-959F-B8878EC3AC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678616-72C1-D44A-896B-F4DE82A3B0BA}"/>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5" name="Footer Placeholder 4">
            <a:extLst>
              <a:ext uri="{FF2B5EF4-FFF2-40B4-BE49-F238E27FC236}">
                <a16:creationId xmlns:a16="http://schemas.microsoft.com/office/drawing/2014/main" id="{74C56146-2C70-2946-9A74-E7C502B8D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208ADF-5B9C-CA48-9E63-BF1F646A957F}"/>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287714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0756AB-D695-D84B-9D16-6EEB70B8D8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CF9C31-06F2-F64A-BE7B-9A6B26BFDD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426ECE-7F28-1540-8A33-356E0C91374F}"/>
              </a:ext>
            </a:extLst>
          </p:cNvPr>
          <p:cNvSpPr>
            <a:spLocks noGrp="1"/>
          </p:cNvSpPr>
          <p:nvPr>
            <p:ph type="dt" sz="half" idx="10"/>
          </p:nvPr>
        </p:nvSpPr>
        <p:spPr/>
        <p:txBody>
          <a:bodyPr/>
          <a:lstStyle/>
          <a:p>
            <a:fld id="{51F3EBD1-B464-F241-99AB-7EBC132D5E70}" type="datetimeFigureOut">
              <a:rPr lang="en-US" smtClean="0"/>
              <a:t>12/10/20</a:t>
            </a:fld>
            <a:endParaRPr lang="en-US"/>
          </a:p>
        </p:txBody>
      </p:sp>
      <p:sp>
        <p:nvSpPr>
          <p:cNvPr id="5" name="Footer Placeholder 4">
            <a:extLst>
              <a:ext uri="{FF2B5EF4-FFF2-40B4-BE49-F238E27FC236}">
                <a16:creationId xmlns:a16="http://schemas.microsoft.com/office/drawing/2014/main" id="{D5404C62-B886-8C4C-8574-5CDA64A4A8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1EFA0D-3B61-3C4C-9749-96C4C1353165}"/>
              </a:ext>
            </a:extLst>
          </p:cNvPr>
          <p:cNvSpPr>
            <a:spLocks noGrp="1"/>
          </p:cNvSpPr>
          <p:nvPr>
            <p:ph type="sldNum" sz="quarter" idx="12"/>
          </p:nvPr>
        </p:nvSpPr>
        <p:spPr/>
        <p:txBody>
          <a:bodyPr/>
          <a:lstStyle/>
          <a:p>
            <a:fld id="{B2E5CF5D-0B3F-D344-AFDA-105EE9FBABB5}" type="slidenum">
              <a:rPr lang="en-US" smtClean="0"/>
              <a:t>‹#›</a:t>
            </a:fld>
            <a:endParaRPr lang="en-US"/>
          </a:p>
        </p:txBody>
      </p:sp>
    </p:spTree>
    <p:extLst>
      <p:ext uri="{BB962C8B-B14F-4D97-AF65-F5344CB8AC3E}">
        <p14:creationId xmlns:p14="http://schemas.microsoft.com/office/powerpoint/2010/main" val="3440841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82EC31-34A2-7B43-94D2-F3E21D0D35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DBA76B-8925-F542-B636-CAD2E3B20A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F99C2F-E77F-7B4E-98BD-67D4657850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F3EBD1-B464-F241-99AB-7EBC132D5E70}" type="datetimeFigureOut">
              <a:rPr lang="en-US" smtClean="0"/>
              <a:t>12/10/20</a:t>
            </a:fld>
            <a:endParaRPr lang="en-US"/>
          </a:p>
        </p:txBody>
      </p:sp>
      <p:sp>
        <p:nvSpPr>
          <p:cNvPr id="5" name="Footer Placeholder 4">
            <a:extLst>
              <a:ext uri="{FF2B5EF4-FFF2-40B4-BE49-F238E27FC236}">
                <a16:creationId xmlns:a16="http://schemas.microsoft.com/office/drawing/2014/main" id="{AC630612-6ED5-B34C-949E-4A34F3D18D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4F6CC0-5356-4540-87E1-265FA5BA18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E5CF5D-0B3F-D344-AFDA-105EE9FBABB5}" type="slidenum">
              <a:rPr lang="en-US" smtClean="0"/>
              <a:t>‹#›</a:t>
            </a:fld>
            <a:endParaRPr lang="en-US"/>
          </a:p>
        </p:txBody>
      </p:sp>
    </p:spTree>
    <p:extLst>
      <p:ext uri="{BB962C8B-B14F-4D97-AF65-F5344CB8AC3E}">
        <p14:creationId xmlns:p14="http://schemas.microsoft.com/office/powerpoint/2010/main" val="3259246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text&#10;&#10;Description automatically generated">
            <a:extLst>
              <a:ext uri="{FF2B5EF4-FFF2-40B4-BE49-F238E27FC236}">
                <a16:creationId xmlns:a16="http://schemas.microsoft.com/office/drawing/2014/main" id="{06029384-0C31-CA48-BCAB-6B4EB52D9D83}"/>
              </a:ext>
            </a:extLst>
          </p:cNvPr>
          <p:cNvPicPr>
            <a:picLocks noChangeAspect="1"/>
          </p:cNvPicPr>
          <p:nvPr/>
        </p:nvPicPr>
        <p:blipFill rotWithShape="1">
          <a:blip r:embed="rId2"/>
          <a:srcRect l="13371" r="1" b="1"/>
          <a:stretch/>
        </p:blipFill>
        <p:spPr>
          <a:xfrm>
            <a:off x="5778500" y="3939734"/>
            <a:ext cx="5842000" cy="2659940"/>
          </a:xfrm>
          <a:prstGeom prst="rect">
            <a:avLst/>
          </a:prstGeom>
        </p:spPr>
      </p:pic>
      <p:sp>
        <p:nvSpPr>
          <p:cNvPr id="26" name="Rectangle 25">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845936-C5F4-4748-872D-4182A65F01C4}"/>
              </a:ext>
            </a:extLst>
          </p:cNvPr>
          <p:cNvSpPr>
            <a:spLocks noGrp="1"/>
          </p:cNvSpPr>
          <p:nvPr>
            <p:ph type="ctrTitle"/>
          </p:nvPr>
        </p:nvSpPr>
        <p:spPr>
          <a:xfrm>
            <a:off x="838200" y="1115219"/>
            <a:ext cx="5395912" cy="2387600"/>
          </a:xfrm>
        </p:spPr>
        <p:txBody>
          <a:bodyPr vert="horz" lIns="91440" tIns="45720" rIns="91440" bIns="45720" rtlCol="0" anchor="b">
            <a:normAutofit/>
          </a:bodyPr>
          <a:lstStyle/>
          <a:p>
            <a:pPr algn="l"/>
            <a:r>
              <a:rPr lang="en-US" sz="5000" kern="1200">
                <a:solidFill>
                  <a:schemeClr val="bg1"/>
                </a:solidFill>
                <a:latin typeface="+mj-lt"/>
                <a:ea typeface="+mj-ea"/>
                <a:cs typeface="+mj-cs"/>
              </a:rPr>
              <a:t>Title IX Changes/Final Rule</a:t>
            </a:r>
          </a:p>
        </p:txBody>
      </p:sp>
      <p:cxnSp>
        <p:nvCxnSpPr>
          <p:cNvPr id="28" name="Straight Connector 27">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216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4DC8E7A-90F1-42AE-BEED-7674EA659C26}"/>
              </a:ext>
            </a:extLst>
          </p:cNvPr>
          <p:cNvPicPr>
            <a:picLocks noChangeAspect="1"/>
          </p:cNvPicPr>
          <p:nvPr/>
        </p:nvPicPr>
        <p:blipFill rotWithShape="1">
          <a:blip r:embed="rId2"/>
          <a:srcRect t="25000"/>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4DBD27-443B-A144-88DF-B1DEDE5C13A6}"/>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DISCLAIMER	</a:t>
            </a:r>
          </a:p>
        </p:txBody>
      </p:sp>
    </p:spTree>
    <p:extLst>
      <p:ext uri="{BB962C8B-B14F-4D97-AF65-F5344CB8AC3E}">
        <p14:creationId xmlns:p14="http://schemas.microsoft.com/office/powerpoint/2010/main" val="2193106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21050B-D85A-4CC6-94EC-450D24F19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C4720EDA-E218-43A9-8817-08F09F4DB6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9" name="Rectangle 18">
            <a:extLst>
              <a:ext uri="{FF2B5EF4-FFF2-40B4-BE49-F238E27FC236}">
                <a16:creationId xmlns:a16="http://schemas.microsoft.com/office/drawing/2014/main" id="{D87C4F29-0DC4-4901-A2FD-7C88889E6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5F81162-7738-4BC8-BA5D-ADEFD7F2D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083" y="-1044"/>
            <a:ext cx="6432966" cy="6859043"/>
          </a:xfrm>
          <a:prstGeom prst="rect">
            <a:avLst/>
          </a:prstGeom>
          <a:solidFill>
            <a:schemeClr val="bg1"/>
          </a:solidFill>
          <a:ln w="1206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Title 1">
            <a:extLst>
              <a:ext uri="{FF2B5EF4-FFF2-40B4-BE49-F238E27FC236}">
                <a16:creationId xmlns:a16="http://schemas.microsoft.com/office/drawing/2014/main" id="{92C62644-1DA1-8345-AA06-646E9AD45B8E}"/>
              </a:ext>
            </a:extLst>
          </p:cNvPr>
          <p:cNvSpPr>
            <a:spLocks noGrp="1"/>
          </p:cNvSpPr>
          <p:nvPr>
            <p:ph type="title"/>
          </p:nvPr>
        </p:nvSpPr>
        <p:spPr>
          <a:xfrm>
            <a:off x="1512439" y="552810"/>
            <a:ext cx="5448255" cy="2228759"/>
          </a:xfrm>
        </p:spPr>
        <p:txBody>
          <a:bodyPr anchor="b">
            <a:normAutofit/>
          </a:bodyPr>
          <a:lstStyle/>
          <a:p>
            <a:r>
              <a:rPr lang="en-US" sz="6600" dirty="0"/>
              <a:t>Title IX</a:t>
            </a:r>
          </a:p>
        </p:txBody>
      </p:sp>
      <p:sp>
        <p:nvSpPr>
          <p:cNvPr id="8" name="Content Placeholder 3">
            <a:extLst>
              <a:ext uri="{FF2B5EF4-FFF2-40B4-BE49-F238E27FC236}">
                <a16:creationId xmlns:a16="http://schemas.microsoft.com/office/drawing/2014/main" id="{C9B8F2E4-970E-D047-B73F-831A3DBEE1D9}"/>
              </a:ext>
            </a:extLst>
          </p:cNvPr>
          <p:cNvSpPr>
            <a:spLocks noGrp="1"/>
          </p:cNvSpPr>
          <p:nvPr>
            <p:ph idx="1"/>
          </p:nvPr>
        </p:nvSpPr>
        <p:spPr>
          <a:xfrm>
            <a:off x="1512439" y="2959729"/>
            <a:ext cx="5448255" cy="3341075"/>
          </a:xfrm>
        </p:spPr>
        <p:txBody>
          <a:bodyPr anchor="t">
            <a:normAutofit/>
          </a:bodyPr>
          <a:lstStyle/>
          <a:p>
            <a:r>
              <a:rPr lang="en-US" sz="2400" dirty="0"/>
              <a:t>Title IX of the Education Acts of 1972 is a federal law that states: “No person in the US shall, on the basis of sex, be excluded from participation in, be denied benefits of, or be subjected to discrimination under any educational program or activity receiving Federal financial assistance.”</a:t>
            </a:r>
          </a:p>
        </p:txBody>
      </p:sp>
    </p:spTree>
    <p:extLst>
      <p:ext uri="{BB962C8B-B14F-4D97-AF65-F5344CB8AC3E}">
        <p14:creationId xmlns:p14="http://schemas.microsoft.com/office/powerpoint/2010/main" val="1969193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2">
            <a:extLst>
              <a:ext uri="{FF2B5EF4-FFF2-40B4-BE49-F238E27FC236}">
                <a16:creationId xmlns:a16="http://schemas.microsoft.com/office/drawing/2014/main" id="{48015D7F-63A8-4ABB-8A20-7806C770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A51A8D27-202B-4B8A-9DC2-1379034547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7" name="Rectangle 26">
            <a:extLst>
              <a:ext uri="{FF2B5EF4-FFF2-40B4-BE49-F238E27FC236}">
                <a16:creationId xmlns:a16="http://schemas.microsoft.com/office/drawing/2014/main" id="{4332A719-8055-492B-9B72-3D654C09F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F81162-7738-4BC8-BA5D-ADEFD7F2D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3042" y="-1044"/>
            <a:ext cx="6175647" cy="6859043"/>
          </a:xfrm>
          <a:prstGeom prst="rect">
            <a:avLst/>
          </a:prstGeom>
          <a:solidFill>
            <a:schemeClr val="bg1"/>
          </a:solidFill>
          <a:ln w="1206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3BE5AFA7-9270-6C47-B77F-FB8F5DF36CA3}"/>
              </a:ext>
            </a:extLst>
          </p:cNvPr>
          <p:cNvSpPr>
            <a:spLocks noGrp="1"/>
          </p:cNvSpPr>
          <p:nvPr>
            <p:ph type="title"/>
          </p:nvPr>
        </p:nvSpPr>
        <p:spPr>
          <a:xfrm>
            <a:off x="5355848" y="555128"/>
            <a:ext cx="5465463" cy="2226440"/>
          </a:xfrm>
        </p:spPr>
        <p:txBody>
          <a:bodyPr anchor="b">
            <a:normAutofit/>
          </a:bodyPr>
          <a:lstStyle/>
          <a:p>
            <a:pPr algn="ctr"/>
            <a:r>
              <a:rPr lang="en-US" sz="4800"/>
              <a:t>Supreme Court		</a:t>
            </a:r>
            <a:endParaRPr lang="en-US" sz="4800" dirty="0"/>
          </a:p>
        </p:txBody>
      </p:sp>
      <p:sp>
        <p:nvSpPr>
          <p:cNvPr id="3" name="Content Placeholder 2">
            <a:extLst>
              <a:ext uri="{FF2B5EF4-FFF2-40B4-BE49-F238E27FC236}">
                <a16:creationId xmlns:a16="http://schemas.microsoft.com/office/drawing/2014/main" id="{BF003BE2-BDC6-3043-8CC9-332E580602A9}"/>
              </a:ext>
            </a:extLst>
          </p:cNvPr>
          <p:cNvSpPr>
            <a:spLocks noGrp="1"/>
          </p:cNvSpPr>
          <p:nvPr>
            <p:ph idx="1"/>
          </p:nvPr>
        </p:nvSpPr>
        <p:spPr>
          <a:xfrm>
            <a:off x="5355848" y="2959729"/>
            <a:ext cx="5465463" cy="3341075"/>
          </a:xfrm>
        </p:spPr>
        <p:txBody>
          <a:bodyPr anchor="t">
            <a:normAutofit/>
          </a:bodyPr>
          <a:lstStyle/>
          <a:p>
            <a:r>
              <a:rPr lang="en-US" sz="1800" dirty="0"/>
              <a:t>Ruled in 1979, in Cannon v. University of Chicago, that the objectives of Title IX are two-fold:</a:t>
            </a:r>
          </a:p>
          <a:p>
            <a:pPr marL="0" indent="0">
              <a:buNone/>
            </a:pPr>
            <a:endParaRPr lang="en-US" sz="1800" dirty="0"/>
          </a:p>
          <a:p>
            <a:pPr lvl="1"/>
            <a:r>
              <a:rPr lang="en-US" sz="1800" dirty="0"/>
              <a:t>Avoid the use of federal funding to support discriminatory practices</a:t>
            </a:r>
          </a:p>
          <a:p>
            <a:pPr marL="457200" lvl="1" indent="0">
              <a:buNone/>
            </a:pPr>
            <a:endParaRPr lang="en-US" sz="1800" dirty="0"/>
          </a:p>
          <a:p>
            <a:pPr lvl="1"/>
            <a:r>
              <a:rPr lang="en-US" sz="1800" dirty="0"/>
              <a:t>Provide individual citizens effective protection against those practices</a:t>
            </a:r>
          </a:p>
        </p:txBody>
      </p:sp>
    </p:spTree>
    <p:extLst>
      <p:ext uri="{BB962C8B-B14F-4D97-AF65-F5344CB8AC3E}">
        <p14:creationId xmlns:p14="http://schemas.microsoft.com/office/powerpoint/2010/main" val="1901826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4" name="Rectangle 13">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BD9204-08D7-CA44-88EA-A83A67EAA374}"/>
              </a:ext>
            </a:extLst>
          </p:cNvPr>
          <p:cNvSpPr>
            <a:spLocks noGrp="1"/>
          </p:cNvSpPr>
          <p:nvPr>
            <p:ph type="title"/>
          </p:nvPr>
        </p:nvSpPr>
        <p:spPr>
          <a:xfrm>
            <a:off x="1191965" y="1084729"/>
            <a:ext cx="9994378" cy="2254026"/>
          </a:xfrm>
        </p:spPr>
        <p:txBody>
          <a:bodyPr anchor="b">
            <a:normAutofit/>
          </a:bodyPr>
          <a:lstStyle/>
          <a:p>
            <a:r>
              <a:rPr lang="en-US" sz="4800"/>
              <a:t>Title IX Coordinator	</a:t>
            </a:r>
          </a:p>
        </p:txBody>
      </p:sp>
      <p:sp>
        <p:nvSpPr>
          <p:cNvPr id="3" name="Content Placeholder 2">
            <a:extLst>
              <a:ext uri="{FF2B5EF4-FFF2-40B4-BE49-F238E27FC236}">
                <a16:creationId xmlns:a16="http://schemas.microsoft.com/office/drawing/2014/main" id="{AB6AAE9C-ED49-0643-9055-7B2F91B9918B}"/>
              </a:ext>
            </a:extLst>
          </p:cNvPr>
          <p:cNvSpPr>
            <a:spLocks noGrp="1"/>
          </p:cNvSpPr>
          <p:nvPr>
            <p:ph idx="1"/>
          </p:nvPr>
        </p:nvSpPr>
        <p:spPr>
          <a:xfrm>
            <a:off x="1191965" y="3514855"/>
            <a:ext cx="9994378" cy="2258415"/>
          </a:xfrm>
        </p:spPr>
        <p:txBody>
          <a:bodyPr anchor="t">
            <a:normAutofit/>
          </a:bodyPr>
          <a:lstStyle/>
          <a:p>
            <a:r>
              <a:rPr lang="en-US" sz="2400" dirty="0"/>
              <a:t>Title IX requires recipients of federal funding to designate an employee to coordinate the institution’s (recipient’s) compliance and to adopt and publish grievance procedures that are </a:t>
            </a:r>
            <a:r>
              <a:rPr lang="en-US" sz="2400" b="1" dirty="0"/>
              <a:t>PROMPT</a:t>
            </a:r>
            <a:r>
              <a:rPr lang="en-US" sz="2400" dirty="0"/>
              <a:t> and </a:t>
            </a:r>
            <a:r>
              <a:rPr lang="en-US" sz="2400" b="1" dirty="0"/>
              <a:t>EQUITABLE</a:t>
            </a:r>
            <a:endParaRPr lang="en-US" sz="2400" dirty="0"/>
          </a:p>
          <a:p>
            <a:r>
              <a:rPr lang="en-US" sz="2400" dirty="0"/>
              <a:t>Contact information for TIX Coordinator must be on the institution’s website</a:t>
            </a:r>
          </a:p>
        </p:txBody>
      </p:sp>
    </p:spTree>
    <p:extLst>
      <p:ext uri="{BB962C8B-B14F-4D97-AF65-F5344CB8AC3E}">
        <p14:creationId xmlns:p14="http://schemas.microsoft.com/office/powerpoint/2010/main" val="2561868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D21050B-D85A-4CC6-94EC-450D24F19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C4720EDA-E218-43A9-8817-08F09F4DB6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4" name="Rectangle 13">
            <a:extLst>
              <a:ext uri="{FF2B5EF4-FFF2-40B4-BE49-F238E27FC236}">
                <a16:creationId xmlns:a16="http://schemas.microsoft.com/office/drawing/2014/main" id="{D87C4F29-0DC4-4901-A2FD-7C88889E6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5F81162-7738-4BC8-BA5D-ADEFD7F2D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083" y="-1044"/>
            <a:ext cx="6432966" cy="6859043"/>
          </a:xfrm>
          <a:prstGeom prst="rect">
            <a:avLst/>
          </a:prstGeom>
          <a:solidFill>
            <a:schemeClr val="bg1"/>
          </a:solidFill>
          <a:ln w="1206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4A4EFA78-1388-AB4D-BACF-2B7F78AF7EEE}"/>
              </a:ext>
            </a:extLst>
          </p:cNvPr>
          <p:cNvSpPr>
            <a:spLocks noGrp="1"/>
          </p:cNvSpPr>
          <p:nvPr>
            <p:ph type="title"/>
          </p:nvPr>
        </p:nvSpPr>
        <p:spPr>
          <a:xfrm>
            <a:off x="1512439" y="552810"/>
            <a:ext cx="5448255" cy="2228759"/>
          </a:xfrm>
        </p:spPr>
        <p:txBody>
          <a:bodyPr anchor="b">
            <a:normAutofit/>
          </a:bodyPr>
          <a:lstStyle/>
          <a:p>
            <a:r>
              <a:rPr lang="en-US" sz="4800"/>
              <a:t>Guidance vs Regulations	</a:t>
            </a:r>
          </a:p>
        </p:txBody>
      </p:sp>
      <p:sp>
        <p:nvSpPr>
          <p:cNvPr id="3" name="Content Placeholder 2">
            <a:extLst>
              <a:ext uri="{FF2B5EF4-FFF2-40B4-BE49-F238E27FC236}">
                <a16:creationId xmlns:a16="http://schemas.microsoft.com/office/drawing/2014/main" id="{89203D58-070A-3446-A2FD-0D2DEC047FD7}"/>
              </a:ext>
            </a:extLst>
          </p:cNvPr>
          <p:cNvSpPr>
            <a:spLocks noGrp="1"/>
          </p:cNvSpPr>
          <p:nvPr>
            <p:ph idx="1"/>
          </p:nvPr>
        </p:nvSpPr>
        <p:spPr>
          <a:xfrm>
            <a:off x="1512439" y="2959729"/>
            <a:ext cx="5448255" cy="3341075"/>
          </a:xfrm>
        </p:spPr>
        <p:txBody>
          <a:bodyPr anchor="t">
            <a:normAutofit/>
          </a:bodyPr>
          <a:lstStyle/>
          <a:p>
            <a:r>
              <a:rPr lang="en-US" sz="2400" dirty="0"/>
              <a:t>Sexual harassment was not directly addressed by the regulation until now. Previously, guidance letters were published to assist institutions but were not legal obligations.</a:t>
            </a:r>
          </a:p>
          <a:p>
            <a:r>
              <a:rPr lang="en-US" sz="2400" dirty="0"/>
              <a:t>Regulations are law and are legal obligations.</a:t>
            </a:r>
          </a:p>
        </p:txBody>
      </p:sp>
    </p:spTree>
    <p:extLst>
      <p:ext uri="{BB962C8B-B14F-4D97-AF65-F5344CB8AC3E}">
        <p14:creationId xmlns:p14="http://schemas.microsoft.com/office/powerpoint/2010/main" val="3900534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3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a:solidFill>
                  <a:srgbClr val="FFFFFF"/>
                </a:solidFill>
              </a:rPr>
              <a:t>Terms</a:t>
            </a:r>
          </a:p>
        </p:txBody>
      </p:sp>
      <p:sp>
        <p:nvSpPr>
          <p:cNvPr id="3" name="Content Placeholder 2"/>
          <p:cNvSpPr>
            <a:spLocks noGrp="1"/>
          </p:cNvSpPr>
          <p:nvPr>
            <p:ph idx="1"/>
          </p:nvPr>
        </p:nvSpPr>
        <p:spPr>
          <a:xfrm>
            <a:off x="1367624" y="2490436"/>
            <a:ext cx="9708995" cy="3567173"/>
          </a:xfrm>
        </p:spPr>
        <p:txBody>
          <a:bodyPr anchor="ctr">
            <a:normAutofit/>
          </a:bodyPr>
          <a:lstStyle/>
          <a:p>
            <a:r>
              <a:rPr lang="en-US" sz="2400" dirty="0"/>
              <a:t>Complainant</a:t>
            </a:r>
          </a:p>
          <a:p>
            <a:pPr lvl="1"/>
            <a:r>
              <a:rPr lang="en-US" dirty="0"/>
              <a:t>Any individual who is alleged to be the victim of sexual harassment</a:t>
            </a:r>
          </a:p>
          <a:p>
            <a:r>
              <a:rPr lang="en-US" sz="2400" dirty="0"/>
              <a:t>Respondent</a:t>
            </a:r>
          </a:p>
          <a:p>
            <a:pPr lvl="1"/>
            <a:r>
              <a:rPr lang="en-US" dirty="0"/>
              <a:t>Any individual who is reported to be the perpetrator of sexual harassment</a:t>
            </a:r>
          </a:p>
        </p:txBody>
      </p:sp>
    </p:spTree>
    <p:extLst>
      <p:ext uri="{BB962C8B-B14F-4D97-AF65-F5344CB8AC3E}">
        <p14:creationId xmlns:p14="http://schemas.microsoft.com/office/powerpoint/2010/main" val="1705185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DE25347-19E3-FE4E-8120-B6DC92405855}"/>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Terms</a:t>
            </a:r>
          </a:p>
        </p:txBody>
      </p:sp>
      <p:sp>
        <p:nvSpPr>
          <p:cNvPr id="3" name="Content Placeholder 2">
            <a:extLst>
              <a:ext uri="{FF2B5EF4-FFF2-40B4-BE49-F238E27FC236}">
                <a16:creationId xmlns:a16="http://schemas.microsoft.com/office/drawing/2014/main" id="{D9AEA073-763F-104B-8A41-314A06D2B46D}"/>
              </a:ext>
            </a:extLst>
          </p:cNvPr>
          <p:cNvSpPr>
            <a:spLocks noGrp="1"/>
          </p:cNvSpPr>
          <p:nvPr>
            <p:ph idx="1"/>
          </p:nvPr>
        </p:nvSpPr>
        <p:spPr>
          <a:xfrm>
            <a:off x="1367624" y="2490436"/>
            <a:ext cx="9708995" cy="3567173"/>
          </a:xfrm>
        </p:spPr>
        <p:txBody>
          <a:bodyPr anchor="ctr">
            <a:normAutofit/>
          </a:bodyPr>
          <a:lstStyle/>
          <a:p>
            <a:r>
              <a:rPr lang="en-US" sz="2400" dirty="0"/>
              <a:t>Formal Complaint: a DOCUMENT that initiates an institution’s grievance process….NOT required to constitute ACTUAL KNOWLEDGE</a:t>
            </a:r>
          </a:p>
          <a:p>
            <a:pPr lvl="2"/>
            <a:r>
              <a:rPr lang="en-US" sz="2400" dirty="0"/>
              <a:t>Note: Includes parents/guardians that have a legal right to act on behalf of individual</a:t>
            </a:r>
          </a:p>
          <a:p>
            <a:r>
              <a:rPr lang="en-US" sz="2400" dirty="0"/>
              <a:t>Actual knowledge: notice of sexual harassment or allegations of sexual harassment to a recipient’s Title IX Coordinator or any official of the recipient who has authority to institute corrective measures on behalf of the recipient, or to any employee of an elementary or secondary school. </a:t>
            </a:r>
          </a:p>
        </p:txBody>
      </p:sp>
    </p:spTree>
    <p:extLst>
      <p:ext uri="{BB962C8B-B14F-4D97-AF65-F5344CB8AC3E}">
        <p14:creationId xmlns:p14="http://schemas.microsoft.com/office/powerpoint/2010/main" val="2998969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26CF216-4C82-0B46-A28F-7B7DB0422F2C}"/>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Terms	</a:t>
            </a:r>
          </a:p>
        </p:txBody>
      </p:sp>
      <p:sp>
        <p:nvSpPr>
          <p:cNvPr id="3" name="Content Placeholder 2">
            <a:extLst>
              <a:ext uri="{FF2B5EF4-FFF2-40B4-BE49-F238E27FC236}">
                <a16:creationId xmlns:a16="http://schemas.microsoft.com/office/drawing/2014/main" id="{0F0DB7BA-AF2F-AF41-B7E4-5C3EA5A7CCFE}"/>
              </a:ext>
            </a:extLst>
          </p:cNvPr>
          <p:cNvSpPr>
            <a:spLocks noGrp="1"/>
          </p:cNvSpPr>
          <p:nvPr>
            <p:ph idx="1"/>
          </p:nvPr>
        </p:nvSpPr>
        <p:spPr>
          <a:xfrm>
            <a:off x="1367624" y="2490436"/>
            <a:ext cx="9708995" cy="3567173"/>
          </a:xfrm>
        </p:spPr>
        <p:txBody>
          <a:bodyPr anchor="ctr">
            <a:normAutofit/>
          </a:bodyPr>
          <a:lstStyle/>
          <a:p>
            <a:r>
              <a:rPr lang="en-US" sz="2400" dirty="0"/>
              <a:t>Deliberate Indifference: accountable for responding meaningfully every time the recipient has actual knowledge of sexual harassment through a general obligation to not act clearly unreasonably in light of the known circumstances, and specific obligations that each recipient must meet as part of its response to sexual harassment. </a:t>
            </a:r>
          </a:p>
          <a:p>
            <a:r>
              <a:rPr lang="en-US" sz="2400" dirty="0"/>
              <a:t>Response: Discuss supportive measures, consider CP’s wishes regarding supportive measures, inform them of supportive measures, explain the process to file a formal complaint.</a:t>
            </a:r>
          </a:p>
          <a:p>
            <a:endParaRPr lang="en-US" sz="2400" dirty="0"/>
          </a:p>
        </p:txBody>
      </p:sp>
    </p:spTree>
    <p:extLst>
      <p:ext uri="{BB962C8B-B14F-4D97-AF65-F5344CB8AC3E}">
        <p14:creationId xmlns:p14="http://schemas.microsoft.com/office/powerpoint/2010/main" val="865252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934FF28-9E04-D44C-89A8-489CEAF3E604}"/>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Terms</a:t>
            </a:r>
          </a:p>
        </p:txBody>
      </p:sp>
      <p:sp>
        <p:nvSpPr>
          <p:cNvPr id="3" name="Content Placeholder 2">
            <a:extLst>
              <a:ext uri="{FF2B5EF4-FFF2-40B4-BE49-F238E27FC236}">
                <a16:creationId xmlns:a16="http://schemas.microsoft.com/office/drawing/2014/main" id="{AD3735BA-EB50-D749-9D4C-6DD46024798D}"/>
              </a:ext>
            </a:extLst>
          </p:cNvPr>
          <p:cNvSpPr>
            <a:spLocks noGrp="1"/>
          </p:cNvSpPr>
          <p:nvPr>
            <p:ph idx="1"/>
          </p:nvPr>
        </p:nvSpPr>
        <p:spPr>
          <a:xfrm>
            <a:off x="1367624" y="2490436"/>
            <a:ext cx="9708995" cy="3567173"/>
          </a:xfrm>
        </p:spPr>
        <p:txBody>
          <a:bodyPr anchor="ctr">
            <a:normAutofit/>
          </a:bodyPr>
          <a:lstStyle/>
          <a:p>
            <a:r>
              <a:rPr lang="en-US" sz="2400"/>
              <a:t>Sexual Harassment: </a:t>
            </a:r>
          </a:p>
          <a:p>
            <a:pPr lvl="1"/>
            <a:r>
              <a:rPr lang="en-US" dirty="0"/>
              <a:t>Quid Pro Quo</a:t>
            </a:r>
          </a:p>
          <a:p>
            <a:pPr lvl="1"/>
            <a:r>
              <a:rPr lang="en-US"/>
              <a:t>Clery</a:t>
            </a:r>
            <a:r>
              <a:rPr lang="en-US" dirty="0"/>
              <a:t>/VAWA sex offenses (Sexual Assault, stalking, dating violence, domestic violence)</a:t>
            </a:r>
          </a:p>
          <a:p>
            <a:pPr lvl="1"/>
            <a:r>
              <a:rPr lang="en-US" dirty="0"/>
              <a:t>Severe, pervasive, and offensive</a:t>
            </a:r>
          </a:p>
          <a:p>
            <a:pPr marL="0" indent="0">
              <a:buNone/>
            </a:pPr>
            <a:r>
              <a:rPr lang="en-US" sz="2400"/>
              <a:t>Automatically trigger institutional response</a:t>
            </a:r>
          </a:p>
        </p:txBody>
      </p:sp>
    </p:spTree>
    <p:extLst>
      <p:ext uri="{BB962C8B-B14F-4D97-AF65-F5344CB8AC3E}">
        <p14:creationId xmlns:p14="http://schemas.microsoft.com/office/powerpoint/2010/main" val="3190323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934FF28-9E04-D44C-89A8-489CEAF3E604}"/>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Terms- </a:t>
            </a:r>
            <a:r>
              <a:rPr lang="en-US" sz="4000" dirty="0" err="1">
                <a:solidFill>
                  <a:srgbClr val="FFFFFF"/>
                </a:solidFill>
              </a:rPr>
              <a:t>Clery</a:t>
            </a:r>
            <a:r>
              <a:rPr lang="en-US" sz="4000" dirty="0">
                <a:solidFill>
                  <a:srgbClr val="FFFFFF"/>
                </a:solidFill>
              </a:rPr>
              <a:t> and VAWA</a:t>
            </a:r>
          </a:p>
        </p:txBody>
      </p:sp>
      <p:sp>
        <p:nvSpPr>
          <p:cNvPr id="3" name="Content Placeholder 2">
            <a:extLst>
              <a:ext uri="{FF2B5EF4-FFF2-40B4-BE49-F238E27FC236}">
                <a16:creationId xmlns:a16="http://schemas.microsoft.com/office/drawing/2014/main" id="{AD3735BA-EB50-D749-9D4C-6DD46024798D}"/>
              </a:ext>
            </a:extLst>
          </p:cNvPr>
          <p:cNvSpPr>
            <a:spLocks noGrp="1"/>
          </p:cNvSpPr>
          <p:nvPr>
            <p:ph idx="1"/>
          </p:nvPr>
        </p:nvSpPr>
        <p:spPr>
          <a:xfrm>
            <a:off x="958506" y="2490436"/>
            <a:ext cx="10118113" cy="4011964"/>
          </a:xfrm>
        </p:spPr>
        <p:txBody>
          <a:bodyPr anchor="ctr">
            <a:normAutofit fontScale="92500" lnSpcReduction="10000"/>
          </a:bodyPr>
          <a:lstStyle/>
          <a:p>
            <a:pPr lvl="1"/>
            <a:r>
              <a:rPr lang="en-US" dirty="0" err="1"/>
              <a:t>Clery</a:t>
            </a:r>
            <a:r>
              <a:rPr lang="en-US" dirty="0"/>
              <a:t>/VAWA sex offenses (Sexual Assault, stalking, dating violence, domestic violence)</a:t>
            </a:r>
          </a:p>
          <a:p>
            <a:pPr lvl="2"/>
            <a:r>
              <a:rPr lang="en-US" dirty="0"/>
              <a:t>Sexual Assault: Sexual Assault: Any sexual act directed against another person, without consent of the victim, including instances where the victim is incapable of giving consent. </a:t>
            </a:r>
          </a:p>
          <a:p>
            <a:pPr lvl="3"/>
            <a:r>
              <a:rPr lang="en-US" dirty="0"/>
              <a:t>a. Rape: Penetration, no matter how slight, of the vagina or anus, with any body part or object, or oral penetration by a sex organ of another person, without the consent of the victim. This offense includes the rape of both males and females.</a:t>
            </a:r>
          </a:p>
          <a:p>
            <a:pPr lvl="3"/>
            <a:r>
              <a:rPr lang="en-US" dirty="0"/>
              <a:t> b. Fondling: Touching of the private body parts of another person for the purpose of sexual gratification, without the consent of the victim, including instances where the victim is incapable of giving consent because of his/her age or because of his/her temporary or permanent mental capacity. </a:t>
            </a:r>
          </a:p>
          <a:p>
            <a:pPr lvl="3"/>
            <a:r>
              <a:rPr lang="en-US" dirty="0"/>
              <a:t>c. Incest: Sexual intercourse between persons who are related to each other within the degrees wherein marriage is prohibited by law. </a:t>
            </a:r>
          </a:p>
          <a:p>
            <a:pPr lvl="3"/>
            <a:r>
              <a:rPr lang="en-US" dirty="0"/>
              <a:t>d. Statutory Rape: Sexual intercourse with a person who is under the age of consent (18 years old). </a:t>
            </a:r>
          </a:p>
        </p:txBody>
      </p:sp>
    </p:spTree>
    <p:extLst>
      <p:ext uri="{BB962C8B-B14F-4D97-AF65-F5344CB8AC3E}">
        <p14:creationId xmlns:p14="http://schemas.microsoft.com/office/powerpoint/2010/main" val="3989298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934FF28-9E04-D44C-89A8-489CEAF3E604}"/>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Terms- </a:t>
            </a:r>
            <a:r>
              <a:rPr lang="en-US" sz="4000" dirty="0" err="1">
                <a:solidFill>
                  <a:srgbClr val="FFFFFF"/>
                </a:solidFill>
              </a:rPr>
              <a:t>Clery</a:t>
            </a:r>
            <a:r>
              <a:rPr lang="en-US" sz="4000" dirty="0">
                <a:solidFill>
                  <a:srgbClr val="FFFFFF"/>
                </a:solidFill>
              </a:rPr>
              <a:t> and VAWA (</a:t>
            </a:r>
            <a:r>
              <a:rPr lang="en-US" sz="4000" dirty="0" err="1">
                <a:solidFill>
                  <a:srgbClr val="FFFFFF"/>
                </a:solidFill>
              </a:rPr>
              <a:t>Cont</a:t>
            </a:r>
            <a:r>
              <a:rPr lang="en-US" sz="4000" dirty="0">
                <a:solidFill>
                  <a:srgbClr val="FFFFFF"/>
                </a:solidFill>
              </a:rPr>
              <a:t>)</a:t>
            </a:r>
          </a:p>
        </p:txBody>
      </p:sp>
      <p:sp>
        <p:nvSpPr>
          <p:cNvPr id="3" name="Content Placeholder 2">
            <a:extLst>
              <a:ext uri="{FF2B5EF4-FFF2-40B4-BE49-F238E27FC236}">
                <a16:creationId xmlns:a16="http://schemas.microsoft.com/office/drawing/2014/main" id="{AD3735BA-EB50-D749-9D4C-6DD46024798D}"/>
              </a:ext>
            </a:extLst>
          </p:cNvPr>
          <p:cNvSpPr>
            <a:spLocks noGrp="1"/>
          </p:cNvSpPr>
          <p:nvPr>
            <p:ph idx="1"/>
          </p:nvPr>
        </p:nvSpPr>
        <p:spPr>
          <a:xfrm>
            <a:off x="317500" y="2490436"/>
            <a:ext cx="11328400" cy="4367564"/>
          </a:xfrm>
        </p:spPr>
        <p:txBody>
          <a:bodyPr anchor="ctr">
            <a:normAutofit/>
          </a:bodyPr>
          <a:lstStyle/>
          <a:p>
            <a:pPr marL="914400" lvl="2" indent="0">
              <a:buNone/>
            </a:pPr>
            <a:r>
              <a:rPr lang="en-US" dirty="0"/>
              <a:t>Stalking - Engaging in a course of conduct directed at a specific person that would cause a reasonable person to:</a:t>
            </a:r>
          </a:p>
          <a:p>
            <a:pPr marL="914400" lvl="2" indent="0">
              <a:buNone/>
            </a:pPr>
            <a:r>
              <a:rPr lang="en-US" dirty="0"/>
              <a:t>            1. Fear for his or her safety or the safety of others; or</a:t>
            </a:r>
          </a:p>
          <a:p>
            <a:pPr marL="914400" lvl="2" indent="0">
              <a:buNone/>
            </a:pPr>
            <a:r>
              <a:rPr lang="en-US" dirty="0"/>
              <a:t>            2. Suffer substantial emotional distress.</a:t>
            </a:r>
          </a:p>
          <a:p>
            <a:pPr marL="914400" lvl="2" indent="0">
              <a:buNone/>
            </a:pPr>
            <a:r>
              <a:rPr lang="en-US" dirty="0"/>
              <a:t>For the purposes of this definition:</a:t>
            </a:r>
          </a:p>
          <a:p>
            <a:pPr marL="914400" lvl="2" indent="0">
              <a:buNone/>
            </a:pPr>
            <a:r>
              <a:rPr lang="en-US" dirty="0"/>
              <a:t>Course of conduct means two or more acts, including, but not limited to, acts which the stalker directly, indirectly, or through third parties, by any action, method, device, or means follows, monitors, observes, surveils, threatens, or communicates to or about, a person, or interferes with a person’s property.</a:t>
            </a:r>
          </a:p>
          <a:p>
            <a:pPr marL="914400" lvl="2" indent="0">
              <a:buNone/>
            </a:pPr>
            <a:r>
              <a:rPr lang="en-US" dirty="0"/>
              <a:t>Reasonable person means a reasonable person under similar circumstances and with similar identities to the victim.</a:t>
            </a:r>
          </a:p>
          <a:p>
            <a:pPr marL="914400" lvl="2" indent="0">
              <a:buNone/>
            </a:pPr>
            <a:r>
              <a:rPr lang="en-US" dirty="0"/>
              <a:t>Substantial emotional distress means significant mental suffering or anguish that may, but does not necessarily, require medical or other professional treatment or counseling.</a:t>
            </a:r>
          </a:p>
          <a:p>
            <a:pPr marL="914400" lvl="2" indent="0">
              <a:buNone/>
            </a:pPr>
            <a:endParaRPr lang="en-US" dirty="0"/>
          </a:p>
        </p:txBody>
      </p:sp>
    </p:spTree>
    <p:extLst>
      <p:ext uri="{BB962C8B-B14F-4D97-AF65-F5344CB8AC3E}">
        <p14:creationId xmlns:p14="http://schemas.microsoft.com/office/powerpoint/2010/main" val="1818896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1CAF9AB-6077-F743-BA1D-289A292D5BE2}"/>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Terms Clery and VAWA (Cont)</a:t>
            </a:r>
          </a:p>
        </p:txBody>
      </p:sp>
      <p:sp>
        <p:nvSpPr>
          <p:cNvPr id="3" name="Content Placeholder 2">
            <a:extLst>
              <a:ext uri="{FF2B5EF4-FFF2-40B4-BE49-F238E27FC236}">
                <a16:creationId xmlns:a16="http://schemas.microsoft.com/office/drawing/2014/main" id="{0DC3A0C0-2563-934F-82D1-812CB04E2E3C}"/>
              </a:ext>
            </a:extLst>
          </p:cNvPr>
          <p:cNvSpPr>
            <a:spLocks noGrp="1"/>
          </p:cNvSpPr>
          <p:nvPr>
            <p:ph idx="1"/>
          </p:nvPr>
        </p:nvSpPr>
        <p:spPr>
          <a:xfrm>
            <a:off x="409710" y="3380919"/>
            <a:ext cx="11642590" cy="3488367"/>
          </a:xfrm>
        </p:spPr>
        <p:txBody>
          <a:bodyPr anchor="ctr">
            <a:normAutofit fontScale="85000" lnSpcReduction="10000"/>
          </a:bodyPr>
          <a:lstStyle/>
          <a:p>
            <a:pPr marL="0" indent="0" fontAlgn="base">
              <a:buNone/>
            </a:pPr>
            <a:r>
              <a:rPr lang="en-US" dirty="0"/>
              <a:t>Dating Violence: Violence committed by a person who is or has been in a social relationship of a romantic or intimate nature with the victim.</a:t>
            </a:r>
          </a:p>
          <a:p>
            <a:pPr marL="0" indent="0" fontAlgn="base">
              <a:buNone/>
            </a:pPr>
            <a:r>
              <a:rPr lang="en-US" dirty="0"/>
              <a:t>The existence of such a relationship shall be based on the reporting party’s statement and with consideration of the length of the relationship, the type of relationship, and the frequency of interaction between the persons involved in the relationship.</a:t>
            </a:r>
          </a:p>
          <a:p>
            <a:pPr marL="0" indent="0" fontAlgn="base">
              <a:buNone/>
            </a:pPr>
            <a:r>
              <a:rPr lang="en-US" dirty="0"/>
              <a:t>For the purposes of this definition-Dating violence includes, but is not limited to, sexual or physical abuse or the threat of such abuse.</a:t>
            </a:r>
            <a:br>
              <a:rPr lang="en-US" dirty="0"/>
            </a:br>
            <a:r>
              <a:rPr lang="en-US" dirty="0"/>
              <a:t>Dating violence does not include acts covered under the definition of domestic violence.</a:t>
            </a:r>
          </a:p>
          <a:p>
            <a:pPr marL="0" indent="0" fontAlgn="base">
              <a:buNone/>
            </a:pPr>
            <a:r>
              <a:rPr lang="en-US" dirty="0"/>
              <a:t>For the purposes of complying with the requirements of this section and 668.41, any incident meeting this definition is considered a crime for the purposes of </a:t>
            </a:r>
            <a:r>
              <a:rPr lang="en-US" dirty="0" err="1"/>
              <a:t>Clery</a:t>
            </a:r>
            <a:r>
              <a:rPr lang="en-US" dirty="0"/>
              <a:t> Act reporting.</a:t>
            </a:r>
          </a:p>
          <a:p>
            <a:pPr lvl="2"/>
            <a:endParaRPr lang="en-US" sz="2400" dirty="0"/>
          </a:p>
          <a:p>
            <a:endParaRPr lang="en-US" sz="2400" dirty="0"/>
          </a:p>
        </p:txBody>
      </p:sp>
    </p:spTree>
    <p:extLst>
      <p:ext uri="{BB962C8B-B14F-4D97-AF65-F5344CB8AC3E}">
        <p14:creationId xmlns:p14="http://schemas.microsoft.com/office/powerpoint/2010/main" val="3614937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1CAF9AB-6077-F743-BA1D-289A292D5BE2}"/>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Terms Clery and VAWA (Cont)</a:t>
            </a:r>
          </a:p>
        </p:txBody>
      </p:sp>
      <p:sp>
        <p:nvSpPr>
          <p:cNvPr id="3" name="Content Placeholder 2">
            <a:extLst>
              <a:ext uri="{FF2B5EF4-FFF2-40B4-BE49-F238E27FC236}">
                <a16:creationId xmlns:a16="http://schemas.microsoft.com/office/drawing/2014/main" id="{0DC3A0C0-2563-934F-82D1-812CB04E2E3C}"/>
              </a:ext>
            </a:extLst>
          </p:cNvPr>
          <p:cNvSpPr>
            <a:spLocks noGrp="1"/>
          </p:cNvSpPr>
          <p:nvPr>
            <p:ph idx="1"/>
          </p:nvPr>
        </p:nvSpPr>
        <p:spPr>
          <a:xfrm>
            <a:off x="1316765" y="2696387"/>
            <a:ext cx="9708995" cy="3567173"/>
          </a:xfrm>
        </p:spPr>
        <p:txBody>
          <a:bodyPr anchor="ctr">
            <a:normAutofit fontScale="85000" lnSpcReduction="20000"/>
          </a:bodyPr>
          <a:lstStyle/>
          <a:p>
            <a:pPr marL="0" indent="0" fontAlgn="base">
              <a:buNone/>
            </a:pPr>
            <a:r>
              <a:rPr lang="en-US" dirty="0"/>
              <a:t>*Domestic Violence: A felony or misdemeanor crime of violence committed –</a:t>
            </a:r>
          </a:p>
          <a:p>
            <a:pPr marL="0" indent="0" fontAlgn="base">
              <a:buNone/>
            </a:pPr>
            <a:r>
              <a:rPr lang="en-US" dirty="0"/>
              <a:t>	-by a current or former spouse or intimate partner of the victim</a:t>
            </a:r>
          </a:p>
          <a:p>
            <a:pPr marL="0" indent="0" fontAlgn="base">
              <a:buNone/>
            </a:pPr>
            <a:r>
              <a:rPr lang="en-US" dirty="0"/>
              <a:t>	-by a person with whom the victim shares a child in common</a:t>
            </a:r>
          </a:p>
          <a:p>
            <a:pPr marL="0" indent="0" fontAlgn="base">
              <a:buNone/>
            </a:pPr>
            <a:r>
              <a:rPr lang="en-US" dirty="0"/>
              <a:t>	-by a person who is cohabitating with or has cohabitated with the victim as a spouse or intimate partner</a:t>
            </a:r>
          </a:p>
          <a:p>
            <a:pPr marL="0" indent="0" fontAlgn="base">
              <a:buNone/>
            </a:pPr>
            <a:r>
              <a:rPr lang="en-US" dirty="0"/>
              <a:t>	-by a person similarly situated to a spouse of the victim under the domestic or family violence law</a:t>
            </a:r>
          </a:p>
          <a:p>
            <a:pPr marL="0" indent="0" fontAlgn="base">
              <a:buNone/>
            </a:pPr>
            <a:r>
              <a:rPr lang="en-US" dirty="0"/>
              <a:t>	-by any other person against an adult or youth victim who is protected from that person’s acts under the domestic or family violence laws of the jurisdiction in which the crime of violence occurred.</a:t>
            </a:r>
          </a:p>
          <a:p>
            <a:endParaRPr lang="en-US" sz="2400" dirty="0"/>
          </a:p>
        </p:txBody>
      </p:sp>
    </p:spTree>
    <p:extLst>
      <p:ext uri="{BB962C8B-B14F-4D97-AF65-F5344CB8AC3E}">
        <p14:creationId xmlns:p14="http://schemas.microsoft.com/office/powerpoint/2010/main" val="4235705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F1011-AB8D-714C-867D-C3B00780092D}"/>
              </a:ext>
            </a:extLst>
          </p:cNvPr>
          <p:cNvSpPr>
            <a:spLocks noGrp="1"/>
          </p:cNvSpPr>
          <p:nvPr>
            <p:ph type="title"/>
          </p:nvPr>
        </p:nvSpPr>
        <p:spPr>
          <a:xfrm>
            <a:off x="7380407" y="743447"/>
            <a:ext cx="3973385" cy="3692028"/>
          </a:xfrm>
          <a:noFill/>
        </p:spPr>
        <p:txBody>
          <a:bodyPr vert="horz" lIns="91440" tIns="45720" rIns="91440" bIns="45720" rtlCol="0" anchor="b">
            <a:normAutofit/>
          </a:bodyPr>
          <a:lstStyle/>
          <a:p>
            <a:r>
              <a:rPr lang="en-US" sz="5200" b="1" dirty="0"/>
              <a:t>Institutional</a:t>
            </a:r>
            <a:br>
              <a:rPr lang="en-US" sz="5200" b="1" dirty="0"/>
            </a:br>
            <a:r>
              <a:rPr lang="en-US" sz="5200" b="1" dirty="0"/>
              <a:t>Obligations</a:t>
            </a:r>
          </a:p>
        </p:txBody>
      </p:sp>
      <p:pic>
        <p:nvPicPr>
          <p:cNvPr id="5" name="Picture 4">
            <a:extLst>
              <a:ext uri="{FF2B5EF4-FFF2-40B4-BE49-F238E27FC236}">
                <a16:creationId xmlns:a16="http://schemas.microsoft.com/office/drawing/2014/main" id="{FB0CFCA8-412B-4EFA-97B8-0DEBFC99A496}"/>
              </a:ext>
            </a:extLst>
          </p:cNvPr>
          <p:cNvPicPr>
            <a:picLocks noChangeAspect="1"/>
          </p:cNvPicPr>
          <p:nvPr/>
        </p:nvPicPr>
        <p:blipFill rotWithShape="1">
          <a:blip r:embed="rId2"/>
          <a:srcRect l="14794" r="17142" b="-1"/>
          <a:stretch/>
        </p:blipFill>
        <p:spPr>
          <a:xfrm>
            <a:off x="20" y="10"/>
            <a:ext cx="6992881" cy="6857990"/>
          </a:xfrm>
          <a:prstGeom prst="rect">
            <a:avLst/>
          </a:prstGeom>
        </p:spPr>
      </p:pic>
    </p:spTree>
    <p:extLst>
      <p:ext uri="{BB962C8B-B14F-4D97-AF65-F5344CB8AC3E}">
        <p14:creationId xmlns:p14="http://schemas.microsoft.com/office/powerpoint/2010/main" val="1143384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AE866-7EDF-E94C-8F70-4F1FF1E9889E}"/>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217FCBA8-1BDE-FF41-BE8D-90DB5AC40281}"/>
              </a:ext>
            </a:extLst>
          </p:cNvPr>
          <p:cNvSpPr>
            <a:spLocks noGrp="1"/>
          </p:cNvSpPr>
          <p:nvPr>
            <p:ph idx="1"/>
          </p:nvPr>
        </p:nvSpPr>
        <p:spPr/>
        <p:txBody>
          <a:bodyPr/>
          <a:lstStyle/>
          <a:p>
            <a:r>
              <a:rPr lang="en-US" dirty="0"/>
              <a:t>Institutions MUST offer supportive measures to every complainant regardless of formal complaint</a:t>
            </a:r>
          </a:p>
          <a:p>
            <a:pPr marL="0" indent="0">
              <a:buNone/>
            </a:pPr>
            <a:endParaRPr lang="en-US" dirty="0"/>
          </a:p>
        </p:txBody>
      </p:sp>
    </p:spTree>
    <p:extLst>
      <p:ext uri="{BB962C8B-B14F-4D97-AF65-F5344CB8AC3E}">
        <p14:creationId xmlns:p14="http://schemas.microsoft.com/office/powerpoint/2010/main" val="1591933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ECD8A-BD84-3944-A0E1-4168AAEED74B}"/>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E520C73F-BC5D-4446-9213-3CBF52E45DE9}"/>
              </a:ext>
            </a:extLst>
          </p:cNvPr>
          <p:cNvSpPr>
            <a:spLocks noGrp="1"/>
          </p:cNvSpPr>
          <p:nvPr>
            <p:ph idx="1"/>
          </p:nvPr>
        </p:nvSpPr>
        <p:spPr/>
        <p:txBody>
          <a:bodyPr/>
          <a:lstStyle/>
          <a:p>
            <a:r>
              <a:rPr lang="en-US" dirty="0"/>
              <a:t>Respondents MAY NOT be treated as responsible without providing due process protections</a:t>
            </a:r>
          </a:p>
          <a:p>
            <a:r>
              <a:rPr lang="en-US" dirty="0"/>
              <a:t>Following a FAIR grievance process, if a finding of responsible, MUST provide remedies to the Complainant</a:t>
            </a:r>
          </a:p>
        </p:txBody>
      </p:sp>
    </p:spTree>
    <p:extLst>
      <p:ext uri="{BB962C8B-B14F-4D97-AF65-F5344CB8AC3E}">
        <p14:creationId xmlns:p14="http://schemas.microsoft.com/office/powerpoint/2010/main" val="299659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B2EA-C291-CC47-AE51-79A05C2CEBCC}"/>
              </a:ext>
            </a:extLst>
          </p:cNvPr>
          <p:cNvSpPr>
            <a:spLocks noGrp="1"/>
          </p:cNvSpPr>
          <p:nvPr>
            <p:ph type="title"/>
          </p:nvPr>
        </p:nvSpPr>
        <p:spPr/>
        <p:txBody>
          <a:bodyPr/>
          <a:lstStyle/>
          <a:p>
            <a:r>
              <a:rPr lang="en-US" dirty="0"/>
              <a:t>Main Obligations	</a:t>
            </a:r>
          </a:p>
        </p:txBody>
      </p:sp>
      <p:sp>
        <p:nvSpPr>
          <p:cNvPr id="3" name="Content Placeholder 2">
            <a:extLst>
              <a:ext uri="{FF2B5EF4-FFF2-40B4-BE49-F238E27FC236}">
                <a16:creationId xmlns:a16="http://schemas.microsoft.com/office/drawing/2014/main" id="{4B1A3D8E-DEB7-304D-AF05-D5F7E855C445}"/>
              </a:ext>
            </a:extLst>
          </p:cNvPr>
          <p:cNvSpPr>
            <a:spLocks noGrp="1"/>
          </p:cNvSpPr>
          <p:nvPr>
            <p:ph idx="1"/>
          </p:nvPr>
        </p:nvSpPr>
        <p:spPr/>
        <p:txBody>
          <a:bodyPr/>
          <a:lstStyle/>
          <a:p>
            <a:r>
              <a:rPr lang="en-US" dirty="0"/>
              <a:t>Designate a Title IX Coordinator</a:t>
            </a:r>
          </a:p>
          <a:p>
            <a:r>
              <a:rPr lang="en-US" dirty="0"/>
              <a:t>Disseminate the non-discrimination policy</a:t>
            </a:r>
          </a:p>
          <a:p>
            <a:r>
              <a:rPr lang="en-US" dirty="0"/>
              <a:t>Disseminate the Title IX Coordinators: name, title, contact information</a:t>
            </a:r>
          </a:p>
          <a:p>
            <a:r>
              <a:rPr lang="en-US" dirty="0"/>
              <a:t>Notify Students, employees, and others of the institution’s grievance process</a:t>
            </a:r>
          </a:p>
          <a:p>
            <a:r>
              <a:rPr lang="en-US" dirty="0"/>
              <a:t>Expressly prohibit retaliation</a:t>
            </a:r>
          </a:p>
        </p:txBody>
      </p:sp>
    </p:spTree>
    <p:extLst>
      <p:ext uri="{BB962C8B-B14F-4D97-AF65-F5344CB8AC3E}">
        <p14:creationId xmlns:p14="http://schemas.microsoft.com/office/powerpoint/2010/main" val="2122027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BD5E9-D992-4248-AD9D-66032683AEF9}"/>
              </a:ext>
            </a:extLst>
          </p:cNvPr>
          <p:cNvSpPr>
            <a:spLocks noGrp="1"/>
          </p:cNvSpPr>
          <p:nvPr>
            <p:ph type="title"/>
          </p:nvPr>
        </p:nvSpPr>
        <p:spPr/>
        <p:txBody>
          <a:bodyPr/>
          <a:lstStyle/>
          <a:p>
            <a:r>
              <a:rPr lang="en-US" dirty="0"/>
              <a:t>Gerber/Davis Framework	</a:t>
            </a:r>
          </a:p>
        </p:txBody>
      </p:sp>
      <p:sp>
        <p:nvSpPr>
          <p:cNvPr id="3" name="Content Placeholder 2">
            <a:extLst>
              <a:ext uri="{FF2B5EF4-FFF2-40B4-BE49-F238E27FC236}">
                <a16:creationId xmlns:a16="http://schemas.microsoft.com/office/drawing/2014/main" id="{6D336540-FDC5-B14D-8F38-679D92469E3D}"/>
              </a:ext>
            </a:extLst>
          </p:cNvPr>
          <p:cNvSpPr>
            <a:spLocks noGrp="1"/>
          </p:cNvSpPr>
          <p:nvPr>
            <p:ph idx="1"/>
          </p:nvPr>
        </p:nvSpPr>
        <p:spPr/>
        <p:txBody>
          <a:bodyPr/>
          <a:lstStyle/>
          <a:p>
            <a:r>
              <a:rPr lang="en-US" dirty="0"/>
              <a:t>Sexual Harassment: Must be so severe, pervasive, and offensive that it effectively denies a person equal educational access</a:t>
            </a:r>
          </a:p>
          <a:p>
            <a:r>
              <a:rPr lang="en-US" dirty="0"/>
              <a:t>Conditions that must exist: School must have actual knowledge of actionable sexual harassment</a:t>
            </a:r>
          </a:p>
          <a:p>
            <a:r>
              <a:rPr lang="en-US" dirty="0"/>
              <a:t>Cannot be “deliberately indifferent”</a:t>
            </a:r>
          </a:p>
          <a:p>
            <a:endParaRPr lang="en-US" dirty="0"/>
          </a:p>
        </p:txBody>
      </p:sp>
    </p:spTree>
    <p:extLst>
      <p:ext uri="{BB962C8B-B14F-4D97-AF65-F5344CB8AC3E}">
        <p14:creationId xmlns:p14="http://schemas.microsoft.com/office/powerpoint/2010/main" val="2311222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A60A8-687F-604A-891D-2DD3AE6BBB8B}"/>
              </a:ext>
            </a:extLst>
          </p:cNvPr>
          <p:cNvSpPr>
            <a:spLocks noGrp="1"/>
          </p:cNvSpPr>
          <p:nvPr>
            <p:ph type="title"/>
          </p:nvPr>
        </p:nvSpPr>
        <p:spPr>
          <a:xfrm>
            <a:off x="4965430" y="629268"/>
            <a:ext cx="6586491" cy="1286160"/>
          </a:xfrm>
        </p:spPr>
        <p:txBody>
          <a:bodyPr anchor="b">
            <a:normAutofit/>
          </a:bodyPr>
          <a:lstStyle/>
          <a:p>
            <a:r>
              <a:rPr lang="en-US" dirty="0"/>
              <a:t>	Additional Obligations</a:t>
            </a:r>
          </a:p>
        </p:txBody>
      </p:sp>
      <p:sp>
        <p:nvSpPr>
          <p:cNvPr id="3" name="Content Placeholder 2">
            <a:extLst>
              <a:ext uri="{FF2B5EF4-FFF2-40B4-BE49-F238E27FC236}">
                <a16:creationId xmlns:a16="http://schemas.microsoft.com/office/drawing/2014/main" id="{7B486F86-BAAF-854E-9BFF-4D1C153FCA4A}"/>
              </a:ext>
            </a:extLst>
          </p:cNvPr>
          <p:cNvSpPr>
            <a:spLocks noGrp="1"/>
          </p:cNvSpPr>
          <p:nvPr>
            <p:ph idx="1"/>
          </p:nvPr>
        </p:nvSpPr>
        <p:spPr>
          <a:xfrm>
            <a:off x="4965431" y="2438400"/>
            <a:ext cx="6586490" cy="4279897"/>
          </a:xfrm>
        </p:spPr>
        <p:txBody>
          <a:bodyPr>
            <a:normAutofit lnSpcReduction="10000"/>
          </a:bodyPr>
          <a:lstStyle/>
          <a:p>
            <a:r>
              <a:rPr lang="en-US" sz="2000" dirty="0"/>
              <a:t>Institutions must investigate and adjudicate if a complainant files, or a TIX Coordinator signs, a formal complaint.</a:t>
            </a:r>
          </a:p>
          <a:p>
            <a:r>
              <a:rPr lang="en-US" sz="2000" dirty="0"/>
              <a:t>Must have options available for reporting outside of office hours</a:t>
            </a:r>
          </a:p>
          <a:p>
            <a:r>
              <a:rPr lang="en-US" sz="2000" dirty="0"/>
              <a:t>Must have clear reporting channels</a:t>
            </a:r>
          </a:p>
          <a:p>
            <a:r>
              <a:rPr lang="en-US" sz="2000" dirty="0"/>
              <a:t>Supportive measures cannot be punitive or disciplinary against any party</a:t>
            </a:r>
          </a:p>
          <a:p>
            <a:r>
              <a:rPr lang="en-US" sz="2000" dirty="0"/>
              <a:t>Sanctions may not be imposed until completion of fair grievance process </a:t>
            </a:r>
          </a:p>
          <a:p>
            <a:r>
              <a:rPr lang="en-US" sz="2000" dirty="0"/>
              <a:t>Institution MUST document their reasons why each response is NOT deliberately indifferent</a:t>
            </a:r>
          </a:p>
          <a:p>
            <a:r>
              <a:rPr lang="en-US" sz="2000" dirty="0"/>
              <a:t>Institution must post on their website all training materials or make available to the public upon request</a:t>
            </a:r>
          </a:p>
        </p:txBody>
      </p:sp>
      <p:pic>
        <p:nvPicPr>
          <p:cNvPr id="5" name="Picture 4">
            <a:extLst>
              <a:ext uri="{FF2B5EF4-FFF2-40B4-BE49-F238E27FC236}">
                <a16:creationId xmlns:a16="http://schemas.microsoft.com/office/drawing/2014/main" id="{EFFA4735-84BF-4458-BCE4-4BDC35F0351E}"/>
              </a:ext>
            </a:extLst>
          </p:cNvPr>
          <p:cNvPicPr>
            <a:picLocks noChangeAspect="1"/>
          </p:cNvPicPr>
          <p:nvPr/>
        </p:nvPicPr>
        <p:blipFill rotWithShape="1">
          <a:blip r:embed="rId2"/>
          <a:srcRect l="58767" r="2" b="2"/>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5823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F4D6E-A539-0B41-BBF7-816DCD131E47}"/>
              </a:ext>
            </a:extLst>
          </p:cNvPr>
          <p:cNvSpPr>
            <a:spLocks noGrp="1"/>
          </p:cNvSpPr>
          <p:nvPr>
            <p:ph type="title"/>
          </p:nvPr>
        </p:nvSpPr>
        <p:spPr/>
        <p:txBody>
          <a:bodyPr/>
          <a:lstStyle/>
          <a:p>
            <a:r>
              <a:rPr lang="en-US" dirty="0"/>
              <a:t>Emergency Removal</a:t>
            </a:r>
          </a:p>
        </p:txBody>
      </p:sp>
      <p:sp>
        <p:nvSpPr>
          <p:cNvPr id="3" name="Content Placeholder 2">
            <a:extLst>
              <a:ext uri="{FF2B5EF4-FFF2-40B4-BE49-F238E27FC236}">
                <a16:creationId xmlns:a16="http://schemas.microsoft.com/office/drawing/2014/main" id="{7F67BCB5-27B6-BB47-9677-3F80B022EE63}"/>
              </a:ext>
            </a:extLst>
          </p:cNvPr>
          <p:cNvSpPr>
            <a:spLocks noGrp="1"/>
          </p:cNvSpPr>
          <p:nvPr>
            <p:ph idx="1"/>
          </p:nvPr>
        </p:nvSpPr>
        <p:spPr/>
        <p:txBody>
          <a:bodyPr/>
          <a:lstStyle/>
          <a:p>
            <a:r>
              <a:rPr lang="en-US" dirty="0"/>
              <a:t>The final rule allows emergency removal of Respondent regardless of grievance process on an emergency basis with notice and opportunity to challenge (appeal) decision</a:t>
            </a:r>
          </a:p>
        </p:txBody>
      </p:sp>
    </p:spTree>
    <p:extLst>
      <p:ext uri="{BB962C8B-B14F-4D97-AF65-F5344CB8AC3E}">
        <p14:creationId xmlns:p14="http://schemas.microsoft.com/office/powerpoint/2010/main" val="4098252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0F15-064F-9F46-9B1F-A5FE70F6A423}"/>
              </a:ext>
            </a:extLst>
          </p:cNvPr>
          <p:cNvSpPr>
            <a:spLocks noGrp="1"/>
          </p:cNvSpPr>
          <p:nvPr>
            <p:ph type="title"/>
          </p:nvPr>
        </p:nvSpPr>
        <p:spPr/>
        <p:txBody>
          <a:bodyPr/>
          <a:lstStyle/>
          <a:p>
            <a:r>
              <a:rPr lang="en-US" dirty="0"/>
              <a:t>Dismissal of Complaint</a:t>
            </a:r>
          </a:p>
        </p:txBody>
      </p:sp>
      <p:sp>
        <p:nvSpPr>
          <p:cNvPr id="3" name="Content Placeholder 2">
            <a:extLst>
              <a:ext uri="{FF2B5EF4-FFF2-40B4-BE49-F238E27FC236}">
                <a16:creationId xmlns:a16="http://schemas.microsoft.com/office/drawing/2014/main" id="{D0EC222C-85C1-8B4F-801D-299156719B9D}"/>
              </a:ext>
            </a:extLst>
          </p:cNvPr>
          <p:cNvSpPr>
            <a:spLocks noGrp="1"/>
          </p:cNvSpPr>
          <p:nvPr>
            <p:ph idx="1"/>
          </p:nvPr>
        </p:nvSpPr>
        <p:spPr/>
        <p:txBody>
          <a:bodyPr/>
          <a:lstStyle/>
          <a:p>
            <a:r>
              <a:rPr lang="en-US" dirty="0"/>
              <a:t>Complainant must be notified</a:t>
            </a:r>
          </a:p>
          <a:p>
            <a:r>
              <a:rPr lang="en-US" dirty="0"/>
              <a:t>Must provide reasoning</a:t>
            </a:r>
          </a:p>
          <a:p>
            <a:r>
              <a:rPr lang="en-US" dirty="0"/>
              <a:t>Must have opportunity to appeal the decision on certain grounds</a:t>
            </a:r>
          </a:p>
        </p:txBody>
      </p:sp>
    </p:spTree>
    <p:extLst>
      <p:ext uri="{BB962C8B-B14F-4D97-AF65-F5344CB8AC3E}">
        <p14:creationId xmlns:p14="http://schemas.microsoft.com/office/powerpoint/2010/main" val="3791572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7">
            <a:extLst>
              <a:ext uri="{FF2B5EF4-FFF2-40B4-BE49-F238E27FC236}">
                <a16:creationId xmlns:a16="http://schemas.microsoft.com/office/drawing/2014/main" id="{C54A3646-77FE-4862-96CE-45260829B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9">
            <a:extLst>
              <a:ext uri="{FF2B5EF4-FFF2-40B4-BE49-F238E27FC236}">
                <a16:creationId xmlns:a16="http://schemas.microsoft.com/office/drawing/2014/main" id="{3F6FA249-9C10-48B9-9F72-1F333D8A94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036894FA-6F9A-4863-AEC5-B734F4226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6B103C0B-E1BF-4BF0-9605-7426160F9E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B796B9AB-146B-42B0-B1F4-7EF69C521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0B8CEE20-F67A-4CFC-88F1-4C942EB62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6B823E68-E880-4A79-82AD-6088E1DEA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90FFE78-151B-4C6F-893F-683270602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3A2B9B53-0432-42A0-ACC1-23CCDB118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142954D5-E17A-4C4B-B575-9D2BE72C6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2317E4B1-5573-4066-895C-2FB759804A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EBA723B4-613D-41FA-93E8-94173C930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D2693AEC-A60D-40B1-87B3-1EF30A56D4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0EFB57B1-129C-4CA5-9513-29226043B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AC89A1FD-35E1-4574-A439-61C20F457D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4D55D1DF-59D8-4B47-87C4-FB3A82689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F99FF32E-3548-4B4D-894E-B3A06C12A7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5005D0D4-EFA9-4355-BA9B-A7B46F941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350B02F-5937-44B9-83F4-9C970BE96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F21A245F-C10F-495E-BD0E-CE576C7F0D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F524856-7B56-403B-B504-044710FD54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E6D29BC-894B-4228-9F3F-92037EA39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E03B2DC6-DF02-45CB-AC7C-6EBBD359C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00D0C16-8549-4373-8B7C-3555082CE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4"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626363-61F1-5C48-B455-F26FBD487ED2}"/>
              </a:ext>
            </a:extLst>
          </p:cNvPr>
          <p:cNvSpPr>
            <a:spLocks noGrp="1"/>
          </p:cNvSpPr>
          <p:nvPr>
            <p:ph type="title"/>
          </p:nvPr>
        </p:nvSpPr>
        <p:spPr>
          <a:xfrm>
            <a:off x="2880360" y="841248"/>
            <a:ext cx="6227064" cy="1234440"/>
          </a:xfrm>
        </p:spPr>
        <p:txBody>
          <a:bodyPr anchor="t">
            <a:normAutofit/>
          </a:bodyPr>
          <a:lstStyle/>
          <a:p>
            <a:r>
              <a:rPr lang="en-US" sz="4000">
                <a:solidFill>
                  <a:schemeClr val="accent1"/>
                </a:solidFill>
              </a:rPr>
              <a:t>Grievance Process</a:t>
            </a:r>
          </a:p>
        </p:txBody>
      </p:sp>
      <p:sp>
        <p:nvSpPr>
          <p:cNvPr id="35" name="Isosceles Triangle 34">
            <a:extLst>
              <a:ext uri="{FF2B5EF4-FFF2-40B4-BE49-F238E27FC236}">
                <a16:creationId xmlns:a16="http://schemas.microsoft.com/office/drawing/2014/main" id="{C7341777-0F86-4E1E-A07F-2076F00D04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3A708423-0491-5C44-89E2-94767733A921}"/>
              </a:ext>
            </a:extLst>
          </p:cNvPr>
          <p:cNvSpPr>
            <a:spLocks noGrp="1"/>
          </p:cNvSpPr>
          <p:nvPr>
            <p:ph idx="1"/>
          </p:nvPr>
        </p:nvSpPr>
        <p:spPr>
          <a:xfrm>
            <a:off x="2047876" y="1496781"/>
            <a:ext cx="9545635" cy="5027081"/>
          </a:xfrm>
        </p:spPr>
        <p:txBody>
          <a:bodyPr>
            <a:normAutofit/>
          </a:bodyPr>
          <a:lstStyle/>
          <a:p>
            <a:r>
              <a:rPr lang="en-US" dirty="0"/>
              <a:t>Prompt and Equitable</a:t>
            </a:r>
          </a:p>
          <a:p>
            <a:r>
              <a:rPr lang="en-US" dirty="0"/>
              <a:t>Investigation-which evaluates all relevant evidence both inculpatory and exculpatory</a:t>
            </a:r>
          </a:p>
          <a:p>
            <a:r>
              <a:rPr lang="en-US" dirty="0"/>
              <a:t>TIX Coordinators, investigators, decision-makers and facilitators for informal resolution are trained and free of bias or conflicts</a:t>
            </a:r>
          </a:p>
          <a:p>
            <a:r>
              <a:rPr lang="en-US" dirty="0"/>
              <a:t>Presumption of innocence</a:t>
            </a:r>
          </a:p>
          <a:p>
            <a:r>
              <a:rPr lang="en-US" dirty="0"/>
              <a:t>Informs all parties about the procedures and possible remedies/discipline and standard of evidence (either Clear and Convincing or Preponderance) </a:t>
            </a:r>
          </a:p>
          <a:p>
            <a:r>
              <a:rPr lang="en-US" dirty="0"/>
              <a:t>Opportunity to present witnesses and evidence</a:t>
            </a:r>
          </a:p>
        </p:txBody>
      </p:sp>
    </p:spTree>
    <p:extLst>
      <p:ext uri="{BB962C8B-B14F-4D97-AF65-F5344CB8AC3E}">
        <p14:creationId xmlns:p14="http://schemas.microsoft.com/office/powerpoint/2010/main" val="2408575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4A3646-77FE-4862-96CE-45260829B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F6FA249-9C10-48B9-9F72-1F333D8A94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036894FA-6F9A-4863-AEC5-B734F4226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6B103C0B-E1BF-4BF0-9605-7426160F9E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B796B9AB-146B-42B0-B1F4-7EF69C521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0B8CEE20-F67A-4CFC-88F1-4C942EB62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6B823E68-E880-4A79-82AD-6088E1DEA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90FFE78-151B-4C6F-893F-683270602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3A2B9B53-0432-42A0-ACC1-23CCDB118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142954D5-E17A-4C4B-B575-9D2BE72C6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2317E4B1-5573-4066-895C-2FB759804A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EBA723B4-613D-41FA-93E8-94173C930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D2693AEC-A60D-40B1-87B3-1EF30A56D4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0EFB57B1-129C-4CA5-9513-29226043B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AC89A1FD-35E1-4574-A439-61C20F457D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4D55D1DF-59D8-4B47-87C4-FB3A82689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F99FF32E-3548-4B4D-894E-B3A06C12A7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5005D0D4-EFA9-4355-BA9B-A7B46F941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350B02F-5937-44B9-83F4-9C970BE96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F21A245F-C10F-495E-BD0E-CE576C7F0D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F524856-7B56-403B-B504-044710FD54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E6D29BC-894B-4228-9F3F-92037EA39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E03B2DC6-DF02-45CB-AC7C-6EBBD359C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id="{700D0C16-8549-4373-8B7C-3555082CE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3664"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626363-61F1-5C48-B455-F26FBD487ED2}"/>
              </a:ext>
            </a:extLst>
          </p:cNvPr>
          <p:cNvSpPr>
            <a:spLocks noGrp="1"/>
          </p:cNvSpPr>
          <p:nvPr>
            <p:ph type="title"/>
          </p:nvPr>
        </p:nvSpPr>
        <p:spPr>
          <a:xfrm>
            <a:off x="2880360" y="841248"/>
            <a:ext cx="6227064" cy="1234440"/>
          </a:xfrm>
        </p:spPr>
        <p:txBody>
          <a:bodyPr anchor="t">
            <a:normAutofit/>
          </a:bodyPr>
          <a:lstStyle/>
          <a:p>
            <a:r>
              <a:rPr lang="en-US" sz="4000" dirty="0">
                <a:solidFill>
                  <a:schemeClr val="accent1"/>
                </a:solidFill>
              </a:rPr>
              <a:t>Grievance Process (</a:t>
            </a:r>
            <a:r>
              <a:rPr lang="en-US" sz="4000" dirty="0" err="1">
                <a:solidFill>
                  <a:schemeClr val="accent1"/>
                </a:solidFill>
              </a:rPr>
              <a:t>Cont</a:t>
            </a:r>
            <a:r>
              <a:rPr lang="en-US" sz="4000" dirty="0">
                <a:solidFill>
                  <a:schemeClr val="accent1"/>
                </a:solidFill>
              </a:rPr>
              <a:t>)</a:t>
            </a:r>
          </a:p>
        </p:txBody>
      </p:sp>
      <p:sp>
        <p:nvSpPr>
          <p:cNvPr id="35" name="Isosceles Triangle 34">
            <a:extLst>
              <a:ext uri="{FF2B5EF4-FFF2-40B4-BE49-F238E27FC236}">
                <a16:creationId xmlns:a16="http://schemas.microsoft.com/office/drawing/2014/main" id="{C7341777-0F86-4E1E-A07F-2076F00D04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3A708423-0491-5C44-89E2-94767733A921}"/>
              </a:ext>
            </a:extLst>
          </p:cNvPr>
          <p:cNvSpPr>
            <a:spLocks noGrp="1"/>
          </p:cNvSpPr>
          <p:nvPr>
            <p:ph idx="1"/>
          </p:nvPr>
        </p:nvSpPr>
        <p:spPr>
          <a:xfrm>
            <a:off x="2880359" y="2249424"/>
            <a:ext cx="8506777" cy="4367276"/>
          </a:xfrm>
        </p:spPr>
        <p:txBody>
          <a:bodyPr>
            <a:normAutofit lnSpcReduction="10000"/>
          </a:bodyPr>
          <a:lstStyle/>
          <a:p>
            <a:r>
              <a:rPr lang="en-US" sz="2400" dirty="0"/>
              <a:t>Written notice to both parties of the allegations (include right to advisor)</a:t>
            </a:r>
          </a:p>
          <a:p>
            <a:r>
              <a:rPr lang="en-US" sz="2400" dirty="0"/>
              <a:t>Opportunity to be heard</a:t>
            </a:r>
          </a:p>
          <a:p>
            <a:r>
              <a:rPr lang="en-US" sz="2400" dirty="0"/>
              <a:t>Cannot restrict ability to discuss the allegations or gather evidence</a:t>
            </a:r>
          </a:p>
          <a:p>
            <a:r>
              <a:rPr lang="en-US" sz="2400" dirty="0"/>
              <a:t>Written notice of meetings, interviews, hearings</a:t>
            </a:r>
          </a:p>
          <a:p>
            <a:r>
              <a:rPr lang="en-US" sz="2400" dirty="0"/>
              <a:t>Burden of evidence gathering on the institution</a:t>
            </a:r>
          </a:p>
          <a:p>
            <a:r>
              <a:rPr lang="en-US" sz="2400" dirty="0"/>
              <a:t>Both parties have opportunity to review and respond to the evidence</a:t>
            </a:r>
          </a:p>
          <a:p>
            <a:r>
              <a:rPr lang="en-US" sz="2400" dirty="0"/>
              <a:t>Both parties receive a copy of the report prior to determination</a:t>
            </a:r>
          </a:p>
          <a:p>
            <a:r>
              <a:rPr lang="en-US" sz="2400" dirty="0"/>
              <a:t>Live hearing</a:t>
            </a:r>
          </a:p>
        </p:txBody>
      </p:sp>
    </p:spTree>
    <p:extLst>
      <p:ext uri="{BB962C8B-B14F-4D97-AF65-F5344CB8AC3E}">
        <p14:creationId xmlns:p14="http://schemas.microsoft.com/office/powerpoint/2010/main" val="63707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11FA72-A52B-4019-B9B4-5529F0BFF05B}"/>
              </a:ext>
            </a:extLst>
          </p:cNvPr>
          <p:cNvPicPr>
            <a:picLocks noChangeAspect="1"/>
          </p:cNvPicPr>
          <p:nvPr/>
        </p:nvPicPr>
        <p:blipFill rotWithShape="1">
          <a:blip r:embed="rId2"/>
          <a:srcRect r="16892"/>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395296-91ED-3846-AAD6-6CBBCD8B7F17}"/>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4800"/>
              <a:t>Live Hearing</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798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2915-DC78-E049-BEA4-5B5BE307EC21}"/>
              </a:ext>
            </a:extLst>
          </p:cNvPr>
          <p:cNvSpPr>
            <a:spLocks noGrp="1"/>
          </p:cNvSpPr>
          <p:nvPr>
            <p:ph type="title"/>
          </p:nvPr>
        </p:nvSpPr>
        <p:spPr/>
        <p:txBody>
          <a:bodyPr/>
          <a:lstStyle/>
          <a:p>
            <a:r>
              <a:rPr lang="en-US" dirty="0"/>
              <a:t>Requirements</a:t>
            </a:r>
          </a:p>
        </p:txBody>
      </p:sp>
      <p:sp>
        <p:nvSpPr>
          <p:cNvPr id="3" name="Content Placeholder 2">
            <a:extLst>
              <a:ext uri="{FF2B5EF4-FFF2-40B4-BE49-F238E27FC236}">
                <a16:creationId xmlns:a16="http://schemas.microsoft.com/office/drawing/2014/main" id="{B96F0082-60D0-FE4B-8ADF-8F845AF3516E}"/>
              </a:ext>
            </a:extLst>
          </p:cNvPr>
          <p:cNvSpPr>
            <a:spLocks noGrp="1"/>
          </p:cNvSpPr>
          <p:nvPr>
            <p:ph idx="1"/>
          </p:nvPr>
        </p:nvSpPr>
        <p:spPr/>
        <p:txBody>
          <a:bodyPr/>
          <a:lstStyle/>
          <a:p>
            <a:r>
              <a:rPr lang="en-US" dirty="0"/>
              <a:t>Live cross exam by parties’ advisors</a:t>
            </a:r>
          </a:p>
          <a:p>
            <a:r>
              <a:rPr lang="en-US" dirty="0"/>
              <a:t>Written determination provided to both parties by Decision Maker</a:t>
            </a:r>
          </a:p>
          <a:p>
            <a:r>
              <a:rPr lang="en-US" dirty="0"/>
              <a:t>Decision maker cannot be TIX Coordinator or the investigator </a:t>
            </a:r>
          </a:p>
          <a:p>
            <a:r>
              <a:rPr lang="en-US" dirty="0"/>
              <a:t>Appeals applied equally on bases of procedural deficiencies, newly discovered evidence, or bias or conflict which affected the outcome</a:t>
            </a:r>
          </a:p>
        </p:txBody>
      </p:sp>
    </p:spTree>
    <p:extLst>
      <p:ext uri="{BB962C8B-B14F-4D97-AF65-F5344CB8AC3E}">
        <p14:creationId xmlns:p14="http://schemas.microsoft.com/office/powerpoint/2010/main" val="1325110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B8823BF-7D64-EA44-BF8E-00CF8F1CFA8D}"/>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kern="1200">
                <a:solidFill>
                  <a:srgbClr val="000000"/>
                </a:solidFill>
                <a:latin typeface="+mj-lt"/>
                <a:ea typeface="+mj-ea"/>
                <a:cs typeface="+mj-cs"/>
              </a:rPr>
              <a:t>Informal Resolution</a:t>
            </a: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Chat">
            <a:extLst>
              <a:ext uri="{FF2B5EF4-FFF2-40B4-BE49-F238E27FC236}">
                <a16:creationId xmlns:a16="http://schemas.microsoft.com/office/drawing/2014/main" id="{3E96953F-2E70-41F5-A366-ED8BDF5CA6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009580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63683-CB29-7C41-A918-7809F6F482D2}"/>
              </a:ext>
            </a:extLst>
          </p:cNvPr>
          <p:cNvSpPr>
            <a:spLocks noGrp="1"/>
          </p:cNvSpPr>
          <p:nvPr>
            <p:ph type="title"/>
          </p:nvPr>
        </p:nvSpPr>
        <p:spPr/>
        <p:txBody>
          <a:bodyPr/>
          <a:lstStyle/>
          <a:p>
            <a:r>
              <a:rPr lang="en-US" dirty="0"/>
              <a:t>Requirements	</a:t>
            </a:r>
          </a:p>
        </p:txBody>
      </p:sp>
      <p:sp>
        <p:nvSpPr>
          <p:cNvPr id="3" name="Content Placeholder 2">
            <a:extLst>
              <a:ext uri="{FF2B5EF4-FFF2-40B4-BE49-F238E27FC236}">
                <a16:creationId xmlns:a16="http://schemas.microsoft.com/office/drawing/2014/main" id="{157E9C7C-CC2B-6742-B5D1-DE25C761663C}"/>
              </a:ext>
            </a:extLst>
          </p:cNvPr>
          <p:cNvSpPr>
            <a:spLocks noGrp="1"/>
          </p:cNvSpPr>
          <p:nvPr>
            <p:ph idx="1"/>
          </p:nvPr>
        </p:nvSpPr>
        <p:spPr/>
        <p:txBody>
          <a:bodyPr/>
          <a:lstStyle/>
          <a:p>
            <a:r>
              <a:rPr lang="en-US" dirty="0"/>
              <a:t>Voluntary</a:t>
            </a:r>
          </a:p>
          <a:p>
            <a:r>
              <a:rPr lang="en-US" dirty="0"/>
              <a:t>Written consent of both parties</a:t>
            </a:r>
          </a:p>
          <a:p>
            <a:r>
              <a:rPr lang="en-US" dirty="0"/>
              <a:t>Not allowed for employee respondent and student complainant</a:t>
            </a:r>
          </a:p>
          <a:p>
            <a:r>
              <a:rPr lang="en-US" dirty="0"/>
              <a:t>May only be used AFTER a formal complaint has been filed</a:t>
            </a:r>
          </a:p>
        </p:txBody>
      </p:sp>
    </p:spTree>
    <p:extLst>
      <p:ext uri="{BB962C8B-B14F-4D97-AF65-F5344CB8AC3E}">
        <p14:creationId xmlns:p14="http://schemas.microsoft.com/office/powerpoint/2010/main" val="2080546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CC0526-50D6-4CFE-AE55-95F520972EB1}"/>
              </a:ext>
            </a:extLst>
          </p:cNvPr>
          <p:cNvPicPr>
            <a:picLocks noChangeAspect="1"/>
          </p:cNvPicPr>
          <p:nvPr/>
        </p:nvPicPr>
        <p:blipFill rotWithShape="1">
          <a:blip r:embed="rId2"/>
          <a:srcRect l="5200"/>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D018B2-8531-C347-A036-3EFB9087DB5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Questions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995714"/>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6545F0E-609D-2143-9580-F183B808EC3E}"/>
              </a:ext>
            </a:extLst>
          </p:cNvPr>
          <p:cNvSpPr>
            <a:spLocks noGrp="1"/>
          </p:cNvSpPr>
          <p:nvPr>
            <p:ph type="title"/>
          </p:nvPr>
        </p:nvSpPr>
        <p:spPr>
          <a:xfrm>
            <a:off x="3045368" y="1665027"/>
            <a:ext cx="6105194" cy="3220872"/>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Section II</a:t>
            </a:r>
            <a:br>
              <a:rPr lang="en-US" sz="6000" kern="1200" dirty="0">
                <a:solidFill>
                  <a:srgbClr val="FFFFFF"/>
                </a:solidFill>
                <a:latin typeface="+mj-lt"/>
                <a:ea typeface="+mj-ea"/>
                <a:cs typeface="+mj-cs"/>
              </a:rPr>
            </a:br>
            <a:r>
              <a:rPr lang="en-US" sz="6000" kern="1200" dirty="0">
                <a:solidFill>
                  <a:srgbClr val="FFFFFF"/>
                </a:solidFill>
                <a:latin typeface="+mj-lt"/>
                <a:ea typeface="+mj-ea"/>
                <a:cs typeface="+mj-cs"/>
              </a:rPr>
              <a:t>Administration Impact</a:t>
            </a:r>
          </a:p>
        </p:txBody>
      </p:sp>
      <p:sp>
        <p:nvSpPr>
          <p:cNvPr id="4" name="Rectangle 3">
            <a:extLst>
              <a:ext uri="{FF2B5EF4-FFF2-40B4-BE49-F238E27FC236}">
                <a16:creationId xmlns:a16="http://schemas.microsoft.com/office/drawing/2014/main" id="{A3245A8E-6A70-A54F-819E-D54950B98F71}"/>
              </a:ext>
            </a:extLst>
          </p:cNvPr>
          <p:cNvSpPr/>
          <p:nvPr/>
        </p:nvSpPr>
        <p:spPr>
          <a:xfrm>
            <a:off x="0" y="5820510"/>
            <a:ext cx="4803494" cy="923330"/>
          </a:xfrm>
          <a:prstGeom prst="rect">
            <a:avLst/>
          </a:prstGeom>
        </p:spPr>
        <p:txBody>
          <a:bodyPr wrap="square">
            <a:spAutoFit/>
          </a:bodyPr>
          <a:lstStyle/>
          <a:p>
            <a:r>
              <a:rPr lang="en-US" dirty="0"/>
              <a:t>https://</a:t>
            </a:r>
            <a:r>
              <a:rPr lang="en-US" dirty="0" err="1"/>
              <a:t>podcasts.apple.com</a:t>
            </a:r>
            <a:r>
              <a:rPr lang="en-US" dirty="0"/>
              <a:t>/us/podcast/title-ix-reform-in-</a:t>
            </a:r>
            <a:r>
              <a:rPr lang="en-US" dirty="0" err="1"/>
              <a:t>biden</a:t>
            </a:r>
            <a:r>
              <a:rPr lang="en-US" dirty="0"/>
              <a:t>-administration-</a:t>
            </a:r>
            <a:r>
              <a:rPr lang="en-US" dirty="0" err="1"/>
              <a:t>jackie</a:t>
            </a:r>
            <a:r>
              <a:rPr lang="en-US" dirty="0"/>
              <a:t>-</a:t>
            </a:r>
            <a:r>
              <a:rPr lang="en-US" dirty="0" err="1"/>
              <a:t>wernz</a:t>
            </a:r>
            <a:r>
              <a:rPr lang="en-US" dirty="0"/>
              <a:t>/id1542038824?i=1000500217274</a:t>
            </a:r>
          </a:p>
        </p:txBody>
      </p:sp>
    </p:spTree>
    <p:extLst>
      <p:ext uri="{BB962C8B-B14F-4D97-AF65-F5344CB8AC3E}">
        <p14:creationId xmlns:p14="http://schemas.microsoft.com/office/powerpoint/2010/main" val="1202192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564650-BA5D-7D43-8564-8019F7CA7D71}"/>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4700" kern="1200">
                <a:solidFill>
                  <a:srgbClr val="FFFFFF"/>
                </a:solidFill>
                <a:latin typeface="+mj-lt"/>
                <a:ea typeface="+mj-ea"/>
                <a:cs typeface="+mj-cs"/>
              </a:rPr>
              <a:t>Section III</a:t>
            </a:r>
            <a:br>
              <a:rPr lang="en-US" sz="4700" kern="1200">
                <a:solidFill>
                  <a:srgbClr val="FFFFFF"/>
                </a:solidFill>
                <a:latin typeface="+mj-lt"/>
                <a:ea typeface="+mj-ea"/>
                <a:cs typeface="+mj-cs"/>
              </a:rPr>
            </a:br>
            <a:r>
              <a:rPr lang="en-US" sz="4700" kern="1200">
                <a:solidFill>
                  <a:srgbClr val="FFFFFF"/>
                </a:solidFill>
                <a:latin typeface="+mj-lt"/>
                <a:ea typeface="+mj-ea"/>
                <a:cs typeface="+mj-cs"/>
              </a:rPr>
              <a:t>Lack of Title IX Jurisdiciton</a:t>
            </a:r>
          </a:p>
        </p:txBody>
      </p:sp>
    </p:spTree>
    <p:extLst>
      <p:ext uri="{BB962C8B-B14F-4D97-AF65-F5344CB8AC3E}">
        <p14:creationId xmlns:p14="http://schemas.microsoft.com/office/powerpoint/2010/main" val="2463645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29C7-AC77-9C4C-B015-6C55DEDCCA8D}"/>
              </a:ext>
            </a:extLst>
          </p:cNvPr>
          <p:cNvSpPr>
            <a:spLocks noGrp="1"/>
          </p:cNvSpPr>
          <p:nvPr>
            <p:ph type="title"/>
          </p:nvPr>
        </p:nvSpPr>
        <p:spPr/>
        <p:txBody>
          <a:bodyPr/>
          <a:lstStyle/>
          <a:p>
            <a:r>
              <a:rPr lang="en-US" dirty="0"/>
              <a:t>Contact Information</a:t>
            </a:r>
          </a:p>
        </p:txBody>
      </p:sp>
      <p:sp>
        <p:nvSpPr>
          <p:cNvPr id="3" name="Content Placeholder 2">
            <a:extLst>
              <a:ext uri="{FF2B5EF4-FFF2-40B4-BE49-F238E27FC236}">
                <a16:creationId xmlns:a16="http://schemas.microsoft.com/office/drawing/2014/main" id="{63ACBD0C-1598-174D-BD34-CD13B4F30DF9}"/>
              </a:ext>
            </a:extLst>
          </p:cNvPr>
          <p:cNvSpPr>
            <a:spLocks noGrp="1"/>
          </p:cNvSpPr>
          <p:nvPr>
            <p:ph idx="1"/>
          </p:nvPr>
        </p:nvSpPr>
        <p:spPr/>
        <p:txBody>
          <a:bodyPr/>
          <a:lstStyle/>
          <a:p>
            <a:pPr marL="0" indent="0">
              <a:buNone/>
            </a:pPr>
            <a:r>
              <a:rPr lang="en-US" b="1" dirty="0"/>
              <a:t>Colleen Schoenfeld</a:t>
            </a:r>
          </a:p>
          <a:p>
            <a:pPr marL="0" indent="0">
              <a:buNone/>
            </a:pPr>
            <a:r>
              <a:rPr lang="en-US" dirty="0"/>
              <a:t>Colleen.a.sch@centerforequityeducation.org</a:t>
            </a:r>
          </a:p>
          <a:p>
            <a:pPr marL="0" indent="0">
              <a:buNone/>
            </a:pPr>
            <a:r>
              <a:rPr lang="en-US" dirty="0"/>
              <a:t>(734) 562-8346</a:t>
            </a:r>
          </a:p>
          <a:p>
            <a:pPr marL="457200" lvl="1" indent="0">
              <a:buNone/>
            </a:pPr>
            <a:endParaRPr lang="en-US" dirty="0"/>
          </a:p>
          <a:p>
            <a:pPr marL="0" indent="0">
              <a:buNone/>
            </a:pPr>
            <a:r>
              <a:rPr lang="en-US" b="1" dirty="0"/>
              <a:t>Mary Martinez</a:t>
            </a:r>
          </a:p>
          <a:p>
            <a:pPr marL="0" indent="0">
              <a:buNone/>
            </a:pPr>
            <a:r>
              <a:rPr lang="en-US" dirty="0"/>
              <a:t>marti14m@cmich.edu</a:t>
            </a:r>
          </a:p>
          <a:p>
            <a:pPr marL="0" indent="0">
              <a:buNone/>
            </a:pPr>
            <a:r>
              <a:rPr lang="en-US" dirty="0"/>
              <a:t>(989) 774-3253</a:t>
            </a:r>
          </a:p>
        </p:txBody>
      </p:sp>
    </p:spTree>
    <p:extLst>
      <p:ext uri="{BB962C8B-B14F-4D97-AF65-F5344CB8AC3E}">
        <p14:creationId xmlns:p14="http://schemas.microsoft.com/office/powerpoint/2010/main" val="30179765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395B15317FE8438CA94BBCAF87C46E" ma:contentTypeVersion="10" ma:contentTypeDescription="Create a new document." ma:contentTypeScope="" ma:versionID="ce1419daaeef0e086d0b1d1a69505d21">
  <xsd:schema xmlns:xsd="http://www.w3.org/2001/XMLSchema" xmlns:xs="http://www.w3.org/2001/XMLSchema" xmlns:p="http://schemas.microsoft.com/office/2006/metadata/properties" xmlns:ns2="345bcb22-d2f0-4fa1-8ec8-6b116cb6dd70" targetNamespace="http://schemas.microsoft.com/office/2006/metadata/properties" ma:root="true" ma:fieldsID="85b09641c5bf34bbf84f321f5496b366" ns2:_="">
    <xsd:import namespace="345bcb22-d2f0-4fa1-8ec8-6b116cb6dd7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5bcb22-d2f0-4fa1-8ec8-6b116cb6dd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4F829EA-67CC-48E5-8012-BA7F6C072A31}"/>
</file>

<file path=customXml/itemProps2.xml><?xml version="1.0" encoding="utf-8"?>
<ds:datastoreItem xmlns:ds="http://schemas.openxmlformats.org/officeDocument/2006/customXml" ds:itemID="{4EA23D87-CD6D-475D-9E1F-9E84D5196989}"/>
</file>

<file path=customXml/itemProps3.xml><?xml version="1.0" encoding="utf-8"?>
<ds:datastoreItem xmlns:ds="http://schemas.openxmlformats.org/officeDocument/2006/customXml" ds:itemID="{41293F7E-3124-4AFE-80C3-7FA69DAD785F}"/>
</file>

<file path=docProps/app.xml><?xml version="1.0" encoding="utf-8"?>
<Properties xmlns="http://schemas.openxmlformats.org/officeDocument/2006/extended-properties" xmlns:vt="http://schemas.openxmlformats.org/officeDocument/2006/docPropsVTypes">
  <TotalTime>982</TotalTime>
  <Words>1638</Words>
  <Application>Microsoft Macintosh PowerPoint</Application>
  <PresentationFormat>Widescreen</PresentationFormat>
  <Paragraphs>135</Paragraphs>
  <Slides>32</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Title IX Changes/Final Rule</vt:lpstr>
      <vt:lpstr>DISCLAIMER </vt:lpstr>
      <vt:lpstr>Title IX</vt:lpstr>
      <vt:lpstr>Supreme Court  </vt:lpstr>
      <vt:lpstr>Title IX Coordinator </vt:lpstr>
      <vt:lpstr>Guidance vs Regulations </vt:lpstr>
      <vt:lpstr>Terms</vt:lpstr>
      <vt:lpstr>Terms</vt:lpstr>
      <vt:lpstr>Terms </vt:lpstr>
      <vt:lpstr>Terms</vt:lpstr>
      <vt:lpstr>Terms- Clery and VAWA</vt:lpstr>
      <vt:lpstr>Terms- Clery and VAWA (Cont)</vt:lpstr>
      <vt:lpstr>Terms Clery and VAWA (Cont)</vt:lpstr>
      <vt:lpstr>Terms Clery and VAWA (Cont)</vt:lpstr>
      <vt:lpstr>Institutional Obligations</vt:lpstr>
      <vt:lpstr>Resources </vt:lpstr>
      <vt:lpstr> </vt:lpstr>
      <vt:lpstr>Main Obligations </vt:lpstr>
      <vt:lpstr>Gerber/Davis Framework </vt:lpstr>
      <vt:lpstr> Additional Obligations</vt:lpstr>
      <vt:lpstr>Emergency Removal</vt:lpstr>
      <vt:lpstr>Dismissal of Complaint</vt:lpstr>
      <vt:lpstr>Grievance Process</vt:lpstr>
      <vt:lpstr>Grievance Process (Cont)</vt:lpstr>
      <vt:lpstr>Live Hearing</vt:lpstr>
      <vt:lpstr>Requirements</vt:lpstr>
      <vt:lpstr>Informal Resolution</vt:lpstr>
      <vt:lpstr>Requirements </vt:lpstr>
      <vt:lpstr>Questions</vt:lpstr>
      <vt:lpstr>Section II Administration Impact</vt:lpstr>
      <vt:lpstr>Section III Lack of Title IX Jurisdiciton</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Changes/Final Rule</dc:title>
  <dc:creator>Schoenfeld, Colleen Anne</dc:creator>
  <cp:lastModifiedBy>Schoenfeld, Colleen Anne</cp:lastModifiedBy>
  <cp:revision>11</cp:revision>
  <dcterms:created xsi:type="dcterms:W3CDTF">2020-12-09T18:08:58Z</dcterms:created>
  <dcterms:modified xsi:type="dcterms:W3CDTF">2020-12-10T13:33:16Z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0x01010019395B15317FE8438CA94BBCAF87C46E</vt:lpwstr>
  </property>
</Properties>
</file>